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11" r:id="rId3"/>
    <p:sldId id="258" r:id="rId4"/>
    <p:sldId id="353" r:id="rId5"/>
    <p:sldId id="412" r:id="rId6"/>
    <p:sldId id="413" r:id="rId7"/>
    <p:sldId id="414" r:id="rId8"/>
    <p:sldId id="420" r:id="rId9"/>
    <p:sldId id="416" r:id="rId10"/>
    <p:sldId id="308" r:id="rId11"/>
    <p:sldId id="415" r:id="rId12"/>
    <p:sldId id="418" r:id="rId13"/>
    <p:sldId id="421" r:id="rId14"/>
    <p:sldId id="419" r:id="rId15"/>
  </p:sldIdLst>
  <p:sldSz cx="9144000" cy="6858000" type="screen4x3"/>
  <p:notesSz cx="68580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5F5F5F"/>
    <a:srgbClr val="CCFF66"/>
    <a:srgbClr val="0099CC"/>
    <a:srgbClr val="CCFF33"/>
    <a:srgbClr val="99FF33"/>
    <a:srgbClr val="99FF66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55" autoAdjust="0"/>
    <p:restoredTop sz="93168" autoAdjust="0"/>
  </p:normalViewPr>
  <p:slideViewPr>
    <p:cSldViewPr showGuides="1">
      <p:cViewPr>
        <p:scale>
          <a:sx n="70" d="100"/>
          <a:sy n="70" d="100"/>
        </p:scale>
        <p:origin x="-1782" y="-228"/>
      </p:cViewPr>
      <p:guideLst>
        <p:guide orient="horz" pos="129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1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99CC"/>
              </a:solidFill>
            </c:spPr>
          </c:dPt>
          <c:dPt>
            <c:idx val="1"/>
            <c:spPr>
              <a:solidFill>
                <a:srgbClr val="CCFF66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dLblPos val="outEnd"/>
            <c:showVal val="1"/>
            <c:showCatName val="1"/>
            <c:showLeaderLines val="1"/>
          </c:dLbls>
          <c:cat>
            <c:strRef>
              <c:f>'P1'!$B$3:$B$4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'P1'!$D$3:$D$4</c:f>
              <c:numCache>
                <c:formatCode>0.0%</c:formatCode>
                <c:ptCount val="2"/>
                <c:pt idx="0">
                  <c:v>0.22900000000000009</c:v>
                </c:pt>
                <c:pt idx="1">
                  <c:v>0.77100000000000002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1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0099CC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showVal val="1"/>
          </c:dLbls>
          <c:cat>
            <c:strRef>
              <c:f>'P2'!$B$4:$B$7</c:f>
              <c:strCache>
                <c:ptCount val="4"/>
                <c:pt idx="0">
                  <c:v>Le da temor la violencia de las barras bravas</c:v>
                </c:pt>
                <c:pt idx="1">
                  <c:v>Prefiero verlo en la televisión</c:v>
                </c:pt>
                <c:pt idx="2">
                  <c:v>No les gusta el fútbol</c:v>
                </c:pt>
                <c:pt idx="3">
                  <c:v>Es muy caro</c:v>
                </c:pt>
              </c:strCache>
            </c:strRef>
          </c:cat>
          <c:val>
            <c:numRef>
              <c:f>'P2'!$D$4:$D$7</c:f>
              <c:numCache>
                <c:formatCode>0.0%</c:formatCode>
                <c:ptCount val="4"/>
                <c:pt idx="0">
                  <c:v>0.65300000000000036</c:v>
                </c:pt>
                <c:pt idx="1">
                  <c:v>0.192</c:v>
                </c:pt>
                <c:pt idx="2">
                  <c:v>0.14200000000000004</c:v>
                </c:pt>
                <c:pt idx="3">
                  <c:v>1.2999999999999998E-2</c:v>
                </c:pt>
              </c:numCache>
            </c:numRef>
          </c:val>
        </c:ser>
        <c:axId val="117454336"/>
        <c:axId val="117455872"/>
      </c:barChart>
      <c:catAx>
        <c:axId val="11745433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17455872"/>
        <c:crosses val="autoZero"/>
        <c:auto val="1"/>
        <c:lblAlgn val="ctr"/>
        <c:lblOffset val="100"/>
      </c:catAx>
      <c:valAx>
        <c:axId val="117455872"/>
        <c:scaling>
          <c:orientation val="minMax"/>
          <c:max val="1"/>
        </c:scaling>
        <c:axPos val="l"/>
        <c:numFmt formatCode="0%" sourceLinked="0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17454336"/>
        <c:crosses val="autoZero"/>
        <c:crossBetween val="between"/>
      </c:valAx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1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99CC"/>
              </a:solidFill>
            </c:spPr>
          </c:dPt>
          <c:dPt>
            <c:idx val="1"/>
            <c:spPr>
              <a:solidFill>
                <a:srgbClr val="CCFF66"/>
              </a:solidFill>
            </c:spPr>
          </c:dPt>
          <c:dLbls>
            <c:dLbl>
              <c:idx val="0"/>
              <c:layout>
                <c:manualLayout>
                  <c:x val="-1.6460790138664667E-3"/>
                  <c:y val="-0.2441848727608662"/>
                </c:manualLayout>
              </c:layout>
              <c:dLblPos val="outEnd"/>
              <c:showVal val="1"/>
              <c:showCatName val="1"/>
            </c:dLbl>
            <c:dLbl>
              <c:idx val="1"/>
              <c:layout>
                <c:manualLayout>
                  <c:x val="8.2303950693323243E-3"/>
                  <c:y val="0.22674309613509017"/>
                </c:manualLayout>
              </c:layout>
              <c:dLblPos val="outEnd"/>
              <c:showVal val="1"/>
              <c:showCatName val="1"/>
            </c:dLbl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dLblPos val="outEnd"/>
            <c:showVal val="1"/>
            <c:showCatName val="1"/>
          </c:dLbls>
          <c:cat>
            <c:strRef>
              <c:f>'P3'!$B$3:$B$4</c:f>
              <c:strCache>
                <c:ptCount val="2"/>
                <c:pt idx="0">
                  <c:v>APROPIADO</c:v>
                </c:pt>
                <c:pt idx="1">
                  <c:v>EXAGERADO</c:v>
                </c:pt>
              </c:strCache>
            </c:strRef>
          </c:cat>
          <c:val>
            <c:numRef>
              <c:f>'P3'!$D$3:$D$4</c:f>
              <c:numCache>
                <c:formatCode>0.0%</c:formatCode>
                <c:ptCount val="2"/>
                <c:pt idx="0">
                  <c:v>0.503</c:v>
                </c:pt>
                <c:pt idx="1">
                  <c:v>0.49700000000000016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1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0099CC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showVal val="1"/>
          </c:dLbls>
          <c:cat>
            <c:strRef>
              <c:f>'P4'!$B$3:$B$6</c:f>
              <c:strCache>
                <c:ptCount val="4"/>
                <c:pt idx="0">
                  <c:v>Los organizadores y jefes de las barras</c:v>
                </c:pt>
                <c:pt idx="1">
                  <c:v>La dirigencia de los equipos de fútbol</c:v>
                </c:pt>
                <c:pt idx="2">
                  <c:v>La fuerza policial</c:v>
                </c:pt>
                <c:pt idx="3">
                  <c:v>NS - NR</c:v>
                </c:pt>
              </c:strCache>
            </c:strRef>
          </c:cat>
          <c:val>
            <c:numRef>
              <c:f>'P4'!$E$3:$E$6</c:f>
              <c:numCache>
                <c:formatCode>0.0%</c:formatCode>
                <c:ptCount val="4"/>
                <c:pt idx="0">
                  <c:v>0.6770000000000006</c:v>
                </c:pt>
                <c:pt idx="1">
                  <c:v>0.23300000000000001</c:v>
                </c:pt>
                <c:pt idx="2">
                  <c:v>8.7000000000000022E-2</c:v>
                </c:pt>
                <c:pt idx="3">
                  <c:v>3.0000000000000014E-3</c:v>
                </c:pt>
              </c:numCache>
            </c:numRef>
          </c:val>
        </c:ser>
        <c:axId val="126829696"/>
        <c:axId val="126831232"/>
      </c:barChart>
      <c:catAx>
        <c:axId val="12682969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26831232"/>
        <c:crosses val="autoZero"/>
        <c:auto val="1"/>
        <c:lblAlgn val="ctr"/>
        <c:lblOffset val="100"/>
      </c:catAx>
      <c:valAx>
        <c:axId val="126831232"/>
        <c:scaling>
          <c:orientation val="minMax"/>
          <c:max val="1"/>
        </c:scaling>
        <c:axPos val="l"/>
        <c:numFmt formatCode="0%" sourceLinked="0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26829696"/>
        <c:crosses val="autoZero"/>
        <c:crossBetween val="between"/>
      </c:valAx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1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0099CC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47,8%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showVal val="1"/>
          </c:dLbls>
          <c:cat>
            <c:strRef>
              <c:f>'P5'!$A$3:$A$6</c:f>
              <c:strCache>
                <c:ptCount val="4"/>
                <c:pt idx="0">
                  <c:v>Fanatismo o amor excesivo por un equipo de fútbol</c:v>
                </c:pt>
                <c:pt idx="1">
                  <c:v>La expresión de una juventud  que se siente excluida y sin oportunidades</c:v>
                </c:pt>
                <c:pt idx="2">
                  <c:v>Delincuencia - vandalismo</c:v>
                </c:pt>
                <c:pt idx="3">
                  <c:v>NS - NR</c:v>
                </c:pt>
              </c:strCache>
            </c:strRef>
          </c:cat>
          <c:val>
            <c:numRef>
              <c:f>'P5'!$D$3:$D$6</c:f>
              <c:numCache>
                <c:formatCode>0.0%</c:formatCode>
                <c:ptCount val="4"/>
                <c:pt idx="0">
                  <c:v>0.47700000000000015</c:v>
                </c:pt>
                <c:pt idx="1">
                  <c:v>0.45800000000000002</c:v>
                </c:pt>
                <c:pt idx="2">
                  <c:v>4.8000000000000001E-2</c:v>
                </c:pt>
                <c:pt idx="3">
                  <c:v>1.6000000000000011E-2</c:v>
                </c:pt>
              </c:numCache>
            </c:numRef>
          </c:val>
        </c:ser>
        <c:axId val="126859520"/>
        <c:axId val="83628032"/>
      </c:barChart>
      <c:catAx>
        <c:axId val="1268595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83628032"/>
        <c:crosses val="autoZero"/>
        <c:auto val="1"/>
        <c:lblAlgn val="ctr"/>
        <c:lblOffset val="100"/>
      </c:catAx>
      <c:valAx>
        <c:axId val="83628032"/>
        <c:scaling>
          <c:orientation val="minMax"/>
        </c:scaling>
        <c:axPos val="l"/>
        <c:numFmt formatCode="0%" sourceLinked="0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26859520"/>
        <c:crosses val="autoZero"/>
        <c:crossBetween val="between"/>
      </c:valAx>
    </c:plotArea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1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99CC"/>
              </a:solidFill>
            </c:spPr>
          </c:dPt>
          <c:dPt>
            <c:idx val="1"/>
            <c:spPr>
              <a:solidFill>
                <a:srgbClr val="CCFF66"/>
              </a:solidFill>
            </c:spPr>
          </c:dPt>
          <c:dPt>
            <c:idx val="2"/>
            <c:spPr>
              <a:solidFill>
                <a:srgbClr val="5F5F5F"/>
              </a:solidFill>
            </c:spPr>
          </c:dPt>
          <c:dPt>
            <c:idx val="3"/>
            <c:spPr>
              <a:solidFill>
                <a:srgbClr val="FFFF99"/>
              </a:solidFill>
            </c:spPr>
          </c:dPt>
          <c:dPt>
            <c:idx val="5"/>
            <c:spPr>
              <a:solidFill>
                <a:srgbClr val="7030A0"/>
              </a:solidFill>
            </c:spPr>
          </c:dPt>
          <c:dLbls>
            <c:dLbl>
              <c:idx val="2"/>
              <c:layout>
                <c:manualLayout>
                  <c:x val="-1.8878923911247261E-2"/>
                  <c:y val="3.1953368667308933E-2"/>
                </c:manualLayout>
              </c:layout>
              <c:dLblPos val="outEnd"/>
              <c:showVal val="1"/>
              <c:showCatName val="1"/>
            </c:dLbl>
            <c:dLbl>
              <c:idx val="3"/>
              <c:layout>
                <c:manualLayout>
                  <c:x val="-2.5171898548329696E-2"/>
                  <c:y val="2.9048516970280838E-2"/>
                </c:manualLayout>
              </c:layout>
              <c:dLblPos val="outEnd"/>
              <c:showVal val="1"/>
              <c:showCatName val="1"/>
            </c:dLbl>
            <c:dLbl>
              <c:idx val="4"/>
              <c:layout>
                <c:manualLayout>
                  <c:x val="-5.0343797096659378E-2"/>
                  <c:y val="-3.4858220364337021E-2"/>
                </c:manualLayout>
              </c:layout>
              <c:dLblPos val="outEnd"/>
              <c:showVal val="1"/>
              <c:showCatName val="1"/>
            </c:dLbl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dLblPos val="outEnd"/>
            <c:showVal val="1"/>
            <c:showCatName val="1"/>
            <c:showLeaderLines val="1"/>
          </c:dLbls>
          <c:cat>
            <c:strRef>
              <c:f>PC!$B$21:$B$26</c:f>
              <c:strCache>
                <c:ptCount val="6"/>
                <c:pt idx="0">
                  <c:v>COLO - COLO</c:v>
                </c:pt>
                <c:pt idx="1">
                  <c:v>U. DE CHILE</c:v>
                </c:pt>
                <c:pt idx="2">
                  <c:v>U. CATÓLICA</c:v>
                </c:pt>
                <c:pt idx="3">
                  <c:v>OTRO</c:v>
                </c:pt>
                <c:pt idx="4">
                  <c:v>NINGUNO</c:v>
                </c:pt>
                <c:pt idx="5">
                  <c:v>NO RESPONDE</c:v>
                </c:pt>
              </c:strCache>
            </c:strRef>
          </c:cat>
          <c:val>
            <c:numRef>
              <c:f>PC!$C$21:$C$26</c:f>
              <c:numCache>
                <c:formatCode>0.0%</c:formatCode>
                <c:ptCount val="6"/>
                <c:pt idx="0">
                  <c:v>0.47100000000000014</c:v>
                </c:pt>
                <c:pt idx="1">
                  <c:v>0.29000000000000015</c:v>
                </c:pt>
                <c:pt idx="2">
                  <c:v>0.113</c:v>
                </c:pt>
                <c:pt idx="3">
                  <c:v>4.900000000000003E-2</c:v>
                </c:pt>
                <c:pt idx="4">
                  <c:v>7.3999999999999996E-2</c:v>
                </c:pt>
                <c:pt idx="5">
                  <c:v>3.0000000000000014E-3</c:v>
                </c:pt>
              </c:numCache>
            </c:numRef>
          </c:val>
        </c:ser>
      </c:pie3DChart>
    </c:plotArea>
    <c:plotVisOnly val="1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88A3D75E-83C8-4CB8-A219-2615FACFD9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416426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F2D8FF26-2A25-4A16-8B3E-87D7A35AD9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C9EBDF-3692-4C04-884D-9DC9A055ACD3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C9EBDF-3692-4C04-884D-9DC9A055ACD3}" type="slidenum">
              <a:rPr lang="es-ES" smtClean="0"/>
              <a:pPr/>
              <a:t>14</a:t>
            </a:fld>
            <a:endParaRPr lang="es-E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43213" y="2060575"/>
            <a:ext cx="66595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_tradnl" sz="3600" dirty="0">
                <a:solidFill>
                  <a:schemeClr val="bg1"/>
                </a:solidFill>
                <a:latin typeface="Trebuchet MS" pitchFamily="34" charset="0"/>
              </a:rPr>
              <a:t>ENCUESTA COOPERATIVA IMAGINACCION</a:t>
            </a:r>
            <a:br>
              <a:rPr lang="es-ES_tradnl" sz="3600" dirty="0">
                <a:solidFill>
                  <a:schemeClr val="bg1"/>
                </a:solidFill>
                <a:latin typeface="Trebuchet MS" pitchFamily="34" charset="0"/>
              </a:rPr>
            </a:br>
            <a:endParaRPr lang="es-ES_tradnl" sz="3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44800" y="3286124"/>
            <a:ext cx="59039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s-ES_tradnl" kern="0" dirty="0" smtClean="0">
                <a:solidFill>
                  <a:srgbClr val="5F5F5F"/>
                </a:solidFill>
                <a:latin typeface="+mn-lt"/>
              </a:rPr>
              <a:t>LAS BARRAS BRAVAS DEL FÚTBOL CHILENO</a:t>
            </a:r>
          </a:p>
          <a:p>
            <a:pPr>
              <a:spcBef>
                <a:spcPct val="20000"/>
              </a:spcBef>
              <a:defRPr/>
            </a:pPr>
            <a:r>
              <a:rPr lang="es-ES_tradnl" b="1" kern="0" dirty="0" smtClean="0">
                <a:solidFill>
                  <a:srgbClr val="5F5F5F"/>
                </a:solidFill>
                <a:latin typeface="+mn-lt"/>
              </a:rPr>
              <a:t>17 ABRIL 2012</a:t>
            </a:r>
            <a:endParaRPr lang="es-ES_tradnl" b="1" kern="0" dirty="0">
              <a:solidFill>
                <a:srgbClr val="5F5F5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539750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s-ES_tradnl" b="1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57158" y="332656"/>
            <a:ext cx="6072230" cy="1143000"/>
          </a:xfrm>
        </p:spPr>
        <p:txBody>
          <a:bodyPr/>
          <a:lstStyle/>
          <a:p>
            <a:pPr algn="r"/>
            <a:r>
              <a:rPr lang="es-ES" sz="2400" b="1" dirty="0" smtClean="0"/>
              <a:t>COMENTARIOS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2028844"/>
            <a:ext cx="7772400" cy="4114800"/>
          </a:xfrm>
        </p:spPr>
        <p:txBody>
          <a:bodyPr/>
          <a:lstStyle/>
          <a:p>
            <a:pPr algn="just"/>
            <a:r>
              <a:rPr lang="es-ES" sz="1600" dirty="0" smtClean="0"/>
              <a:t>Sobre tres cuartos de los encuestados (el 77,1%) declaró no haber asistido al estadio a ver un partido de fútbol durante el último año. </a:t>
            </a:r>
          </a:p>
          <a:p>
            <a:pPr algn="just">
              <a:buNone/>
            </a:pPr>
            <a:endParaRPr lang="es-ES" sz="1600" dirty="0" smtClean="0"/>
          </a:p>
          <a:p>
            <a:pPr algn="just"/>
            <a:r>
              <a:rPr lang="es-ES" sz="1600" dirty="0" smtClean="0"/>
              <a:t>El 65,3% de los que no van al estadio, respondieron que no iban al estadio porque “les da temor la violencia de las barras bravas”, el 19,2% dijo no ir al estadio porque prefiere ver los partidos por televisión, el 14,2% dijo que simplemente no iba al estadio porque no le gusta el fútbol. Tan sólo un 1,3% de los encuestados dijo que consideraba muy caras las entradas para ver este tipo de espectáculo. </a:t>
            </a:r>
          </a:p>
          <a:p>
            <a:pPr algn="just"/>
            <a:endParaRPr lang="es-ES" sz="1600" dirty="0" smtClean="0"/>
          </a:p>
          <a:p>
            <a:pPr algn="just"/>
            <a:r>
              <a:rPr lang="es-ES" sz="1600" dirty="0" smtClean="0"/>
              <a:t>Existe una opinión dividida por parte de los encuestados con respecto a que no dejen ingresar a los estadios con banderas, lienzos y papel picado, el 50,3% de los encuestados considera que es apropiada esa medida, mientras que el 49,7% considera que es una medida exagerada.</a:t>
            </a:r>
          </a:p>
          <a:p>
            <a:pPr algn="just">
              <a:buNone/>
            </a:pP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2028844"/>
            <a:ext cx="7772400" cy="4114800"/>
          </a:xfrm>
        </p:spPr>
        <p:txBody>
          <a:bodyPr/>
          <a:lstStyle/>
          <a:p>
            <a:pPr algn="just"/>
            <a:r>
              <a:rPr lang="es-ES" sz="1600" dirty="0" smtClean="0"/>
              <a:t>En cuanto a los principales responsables de los hechos de violencia que ocurren en los estadios, el 67,7% de los encuestados opina que son los organizadores y los jefes de las barra los responsables, mientras que el 23,3% cree que son los dirigentes de los equipos de fútbol. Un 8,7% le atribuye la responsabilidad a la fuerza policial que se despliega en los recintos deportivos.</a:t>
            </a:r>
          </a:p>
          <a:p>
            <a:pPr algn="just">
              <a:buNone/>
            </a:pPr>
            <a:r>
              <a:rPr lang="es-ES" sz="1600" dirty="0" smtClean="0"/>
              <a:t> </a:t>
            </a:r>
          </a:p>
          <a:p>
            <a:pPr algn="just"/>
            <a:r>
              <a:rPr lang="es-ES" sz="1600" dirty="0" smtClean="0"/>
              <a:t>Un 47,7% de los encuestados cree que el fenómeno de las barras bravas es fanatismo o amor excesivo por un equipo de fútbol, un 45,8% cree que es la expresión de una juventud que se siente excluida y sin oportunidades, y un 4,8% cree que el fenómeno de las barras bravas es simplemente vandalismo / delincuencia.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1600" dirty="0" smtClean="0"/>
              <a:t>También consultamos sobre el equipo de fútbol al que adhieren la mayoría de los integrantes del hogar. Los resultados a esa pregunta fueron que el 47,1% de los encuestados respondió que en su casa </a:t>
            </a:r>
            <a:r>
              <a:rPr lang="es-ES" sz="1600" dirty="0" err="1" smtClean="0"/>
              <a:t>Colo</a:t>
            </a:r>
            <a:r>
              <a:rPr lang="es-ES" sz="1600" dirty="0" smtClean="0"/>
              <a:t> </a:t>
            </a:r>
            <a:r>
              <a:rPr lang="es-ES" sz="1600" dirty="0" err="1" smtClean="0"/>
              <a:t>Colo</a:t>
            </a:r>
            <a:r>
              <a:rPr lang="es-ES" sz="1600" dirty="0" smtClean="0"/>
              <a:t> es el equipo al que mayormente adhieren, el 29% respondió que era la Universidad de Chile, y el 11,3% respondió Universidad Católica.</a:t>
            </a:r>
          </a:p>
          <a:p>
            <a:pPr algn="just">
              <a:buNone/>
            </a:pPr>
            <a:endParaRPr lang="es-ES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43213" y="2060575"/>
            <a:ext cx="66595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_tradnl" sz="3600" dirty="0">
                <a:solidFill>
                  <a:schemeClr val="bg1"/>
                </a:solidFill>
                <a:latin typeface="Trebuchet MS" pitchFamily="34" charset="0"/>
              </a:rPr>
              <a:t>ENCUESTA COOPERATIVA IMAGINACCION</a:t>
            </a:r>
            <a:br>
              <a:rPr lang="es-ES_tradnl" sz="3600" dirty="0">
                <a:solidFill>
                  <a:schemeClr val="bg1"/>
                </a:solidFill>
                <a:latin typeface="Trebuchet MS" pitchFamily="34" charset="0"/>
              </a:rPr>
            </a:br>
            <a:endParaRPr lang="es-ES_tradnl" sz="3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44800" y="3286124"/>
            <a:ext cx="59039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s-ES_tradnl" kern="0" dirty="0" smtClean="0">
                <a:solidFill>
                  <a:srgbClr val="5F5F5F"/>
                </a:solidFill>
                <a:latin typeface="+mn-lt"/>
              </a:rPr>
              <a:t>LAS BARRAS BRAVAS DEL FÚTBOL CHILENO</a:t>
            </a:r>
          </a:p>
          <a:p>
            <a:pPr>
              <a:spcBef>
                <a:spcPct val="20000"/>
              </a:spcBef>
              <a:defRPr/>
            </a:pPr>
            <a:r>
              <a:rPr lang="es-ES_tradnl" b="1" kern="0" dirty="0" smtClean="0">
                <a:solidFill>
                  <a:srgbClr val="5F5F5F"/>
                </a:solidFill>
                <a:latin typeface="+mn-lt"/>
              </a:rPr>
              <a:t>17 ABRIL 2012</a:t>
            </a:r>
            <a:endParaRPr lang="es-ES_tradnl" b="1" kern="0" dirty="0">
              <a:solidFill>
                <a:srgbClr val="5F5F5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44450"/>
            <a:ext cx="7772400" cy="882650"/>
          </a:xfrm>
        </p:spPr>
        <p:txBody>
          <a:bodyPr/>
          <a:lstStyle/>
          <a:p>
            <a:pPr algn="l" eaLnBrk="1" hangingPunct="1"/>
            <a:r>
              <a:rPr lang="es-ES_tradnl" sz="2800" dirty="0" smtClean="0"/>
              <a:t>FICHA TÉCNICA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197100"/>
            <a:ext cx="5757863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CL" sz="1800" dirty="0">
                <a:latin typeface="Trebuchet MS" pitchFamily="34" charset="0"/>
              </a:rPr>
              <a:t>Estudio cuantitativo con aplicación de encuesta telefónica a </a:t>
            </a:r>
            <a:r>
              <a:rPr lang="es-CL" sz="1800" dirty="0" smtClean="0">
                <a:latin typeface="Trebuchet MS" pitchFamily="34" charset="0"/>
              </a:rPr>
              <a:t>310 </a:t>
            </a:r>
            <a:r>
              <a:rPr lang="es-CL" sz="1800" dirty="0">
                <a:latin typeface="Trebuchet MS" pitchFamily="34" charset="0"/>
              </a:rPr>
              <a:t>casos, </a:t>
            </a:r>
            <a:r>
              <a:rPr lang="es-CL" sz="1800" dirty="0" smtClean="0">
                <a:latin typeface="Trebuchet MS" pitchFamily="34" charset="0"/>
              </a:rPr>
              <a:t>en la Región Metropolitana. </a:t>
            </a:r>
            <a:endParaRPr lang="es-CL" sz="1800" dirty="0">
              <a:latin typeface="Trebuchet MS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CL" sz="1800" dirty="0">
              <a:latin typeface="Trebuchet MS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CL" sz="1800" b="1" dirty="0">
                <a:solidFill>
                  <a:srgbClr val="000000"/>
                </a:solidFill>
                <a:latin typeface="Trebuchet MS" pitchFamily="34" charset="0"/>
              </a:rPr>
              <a:t>Universo</a:t>
            </a:r>
            <a:r>
              <a:rPr lang="es-CL" sz="1800" dirty="0">
                <a:solidFill>
                  <a:srgbClr val="000000"/>
                </a:solidFill>
                <a:latin typeface="Trebuchet MS" pitchFamily="34" charset="0"/>
              </a:rPr>
              <a:t>: </a:t>
            </a:r>
            <a:r>
              <a:rPr lang="es-ES_tradnl" sz="1800" dirty="0">
                <a:solidFill>
                  <a:srgbClr val="000000"/>
                </a:solidFill>
                <a:latin typeface="Trebuchet MS" pitchFamily="34" charset="0"/>
              </a:rPr>
              <a:t>Hogares que cuentan con conexión telefónica fija, </a:t>
            </a:r>
            <a:r>
              <a:rPr lang="es-ES_tradnl" sz="1800" dirty="0" smtClean="0">
                <a:solidFill>
                  <a:srgbClr val="000000"/>
                </a:solidFill>
                <a:latin typeface="Trebuchet MS" pitchFamily="34" charset="0"/>
              </a:rPr>
              <a:t>en la Región Metropolitana.</a:t>
            </a:r>
            <a:endParaRPr lang="es-CL" sz="1800" dirty="0">
              <a:solidFill>
                <a:srgbClr val="000000"/>
              </a:solidFill>
              <a:latin typeface="Trebuchet MS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CL" sz="1800" dirty="0">
              <a:latin typeface="Trebuchet MS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CL" sz="1800" b="1" dirty="0">
                <a:latin typeface="Trebuchet MS" pitchFamily="34" charset="0"/>
              </a:rPr>
              <a:t>Selección de la Muestra</a:t>
            </a:r>
            <a:r>
              <a:rPr lang="es-CL" sz="1800" dirty="0">
                <a:latin typeface="Trebuchet MS" pitchFamily="34" charset="0"/>
              </a:rPr>
              <a:t>: muestreo sistemático de números de teléfonos residenciales.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CL" sz="1800" dirty="0">
              <a:latin typeface="Trebuchet MS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CL" sz="1800" b="1" dirty="0">
                <a:latin typeface="Trebuchet MS" pitchFamily="34" charset="0"/>
              </a:rPr>
              <a:t>Margen de error </a:t>
            </a:r>
            <a:r>
              <a:rPr lang="es-CL" sz="1800" b="1" dirty="0" err="1">
                <a:latin typeface="Trebuchet MS" pitchFamily="34" charset="0"/>
              </a:rPr>
              <a:t>muestral</a:t>
            </a:r>
            <a:r>
              <a:rPr lang="es-CL" sz="1800" dirty="0">
                <a:latin typeface="Trebuchet MS" pitchFamily="34" charset="0"/>
              </a:rPr>
              <a:t>: 5,4% a un nivel de confianza de 95%.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CL" sz="1800" dirty="0">
              <a:latin typeface="Trebuchet MS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CL" sz="1800" b="1" dirty="0">
                <a:latin typeface="Trebuchet MS" pitchFamily="34" charset="0"/>
              </a:rPr>
              <a:t>Fecha de Terreno</a:t>
            </a:r>
            <a:r>
              <a:rPr lang="es-CL" sz="1800" dirty="0">
                <a:latin typeface="Trebuchet MS" pitchFamily="34" charset="0"/>
              </a:rPr>
              <a:t>: </a:t>
            </a:r>
            <a:r>
              <a:rPr lang="es-CL" sz="1800" dirty="0" smtClean="0">
                <a:latin typeface="Trebuchet MS" pitchFamily="34" charset="0"/>
              </a:rPr>
              <a:t>14 </a:t>
            </a:r>
            <a:r>
              <a:rPr lang="es-CL" sz="1800" dirty="0">
                <a:latin typeface="Trebuchet MS" pitchFamily="34" charset="0"/>
              </a:rPr>
              <a:t>de </a:t>
            </a:r>
            <a:r>
              <a:rPr lang="es-CL" sz="1800" dirty="0" smtClean="0">
                <a:latin typeface="Trebuchet MS" pitchFamily="34" charset="0"/>
              </a:rPr>
              <a:t>abril de 2012.</a:t>
            </a:r>
            <a:endParaRPr lang="es-CL" sz="1800" dirty="0">
              <a:latin typeface="Trebuchet MS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CL" sz="18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2736354" cy="1081088"/>
          </a:xfrm>
        </p:spPr>
        <p:txBody>
          <a:bodyPr anchor="t"/>
          <a:lstStyle/>
          <a:p>
            <a:pPr algn="r" eaLnBrk="1" hangingPunct="1"/>
            <a:r>
              <a:rPr lang="es-ES_tradnl" sz="3200" dirty="0" smtClean="0"/>
              <a:t>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857224" y="260350"/>
            <a:ext cx="5541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r>
              <a:rPr lang="es-ES" sz="20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Durante el último año ¿usted o algún integrante de su familia ha asistido al estadio, a ver algún partido de fútbol?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7380312" y="6021288"/>
            <a:ext cx="1440160" cy="575692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</a:t>
            </a:r>
            <a:r>
              <a:rPr lang="es-ES_tradnl" sz="1400" dirty="0" smtClean="0"/>
              <a:t>CASOS </a:t>
            </a:r>
            <a:endParaRPr lang="es-ES_tradnl" sz="1400" dirty="0"/>
          </a:p>
        </p:txBody>
      </p:sp>
      <p:graphicFrame>
        <p:nvGraphicFramePr>
          <p:cNvPr id="9" name="1 Gráfico"/>
          <p:cNvGraphicFramePr/>
          <p:nvPr/>
        </p:nvGraphicFramePr>
        <p:xfrm>
          <a:off x="928662" y="2057400"/>
          <a:ext cx="7286676" cy="4514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>
          <a:xfrm>
            <a:off x="50785" y="285728"/>
            <a:ext cx="6378603" cy="1143000"/>
          </a:xfrm>
        </p:spPr>
        <p:txBody>
          <a:bodyPr anchor="t"/>
          <a:lstStyle/>
          <a:p>
            <a:pPr algn="r" eaLnBrk="1" hangingPunct="1"/>
            <a:r>
              <a:rPr lang="es-ES" sz="2000" b="1" dirty="0" smtClean="0"/>
              <a:t>(SOLO A QUIENES RESPONDIERON NO EN LA PREGUNTA ANTERIOR)</a:t>
            </a:r>
            <a:br>
              <a:rPr lang="es-ES" sz="2000" b="1" dirty="0" smtClean="0"/>
            </a:br>
            <a:r>
              <a:rPr lang="es-CL" sz="2000" dirty="0" smtClean="0"/>
              <a:t>Y de las siguientes razones, ¿por cuál no van al estadio?</a:t>
            </a:r>
            <a:endParaRPr lang="es-ES_tradnl" sz="2000" dirty="0" smtClean="0"/>
          </a:p>
        </p:txBody>
      </p:sp>
      <p:graphicFrame>
        <p:nvGraphicFramePr>
          <p:cNvPr id="8" name="1 Gráfico"/>
          <p:cNvGraphicFramePr/>
          <p:nvPr/>
        </p:nvGraphicFramePr>
        <p:xfrm>
          <a:off x="714348" y="2057400"/>
          <a:ext cx="8001056" cy="4300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165113" y="274625"/>
            <a:ext cx="6264275" cy="1368425"/>
          </a:xfrm>
        </p:spPr>
        <p:txBody>
          <a:bodyPr anchor="t"/>
          <a:lstStyle/>
          <a:p>
            <a:pPr algn="r" eaLnBrk="1" hangingPunct="1"/>
            <a:r>
              <a:rPr lang="es-CL" sz="2000" dirty="0" smtClean="0"/>
              <a:t>¿En su familia les parece apropiado que no se dejen entrar banderas, lienzos y papel picado, o esa parte les parece una exageración?</a:t>
            </a:r>
            <a:endParaRPr lang="es-ES_tradnl" sz="2000" dirty="0" smtClean="0"/>
          </a:p>
        </p:txBody>
      </p:sp>
      <p:sp>
        <p:nvSpPr>
          <p:cNvPr id="8" name="7 Rectángulo redondeado"/>
          <p:cNvSpPr/>
          <p:nvPr/>
        </p:nvSpPr>
        <p:spPr>
          <a:xfrm>
            <a:off x="7380312" y="6021288"/>
            <a:ext cx="1440160" cy="575692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</a:t>
            </a:r>
            <a:r>
              <a:rPr lang="es-ES_tradnl" sz="1400" dirty="0" smtClean="0"/>
              <a:t>CASOS </a:t>
            </a:r>
            <a:endParaRPr lang="es-ES_tradnl" sz="1400" dirty="0"/>
          </a:p>
        </p:txBody>
      </p:sp>
      <p:graphicFrame>
        <p:nvGraphicFramePr>
          <p:cNvPr id="6" name="1 Gráfico"/>
          <p:cNvGraphicFramePr/>
          <p:nvPr/>
        </p:nvGraphicFramePr>
        <p:xfrm>
          <a:off x="928662" y="2060574"/>
          <a:ext cx="7715304" cy="4368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57174"/>
            <a:ext cx="6411878" cy="1143000"/>
          </a:xfrm>
        </p:spPr>
        <p:txBody>
          <a:bodyPr anchor="t"/>
          <a:lstStyle/>
          <a:p>
            <a:pPr algn="r" eaLnBrk="1" hangingPunct="1"/>
            <a:r>
              <a:rPr lang="es-CL" sz="2000" dirty="0" smtClean="0"/>
              <a:t>A juicio de su familia ¿Quiénes son los principales responsables de los hechos de violencia que ocurren en los estadios? </a:t>
            </a:r>
            <a:endParaRPr lang="es-ES_tradnl" sz="2000" dirty="0" smtClean="0"/>
          </a:p>
        </p:txBody>
      </p:sp>
      <p:sp>
        <p:nvSpPr>
          <p:cNvPr id="8" name="7 Rectángulo redondeado"/>
          <p:cNvSpPr/>
          <p:nvPr/>
        </p:nvSpPr>
        <p:spPr>
          <a:xfrm>
            <a:off x="7380312" y="6021288"/>
            <a:ext cx="1440160" cy="575692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</a:t>
            </a:r>
            <a:r>
              <a:rPr lang="es-ES_tradnl" sz="1400" dirty="0" smtClean="0"/>
              <a:t>CASOS </a:t>
            </a:r>
            <a:endParaRPr lang="es-ES_tradnl" sz="1400" dirty="0"/>
          </a:p>
        </p:txBody>
      </p:sp>
      <p:graphicFrame>
        <p:nvGraphicFramePr>
          <p:cNvPr id="17" name="1 Gráfico"/>
          <p:cNvGraphicFramePr/>
          <p:nvPr/>
        </p:nvGraphicFramePr>
        <p:xfrm>
          <a:off x="500034" y="2057400"/>
          <a:ext cx="8358246" cy="408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28612"/>
            <a:ext cx="6411878" cy="1143000"/>
          </a:xfrm>
        </p:spPr>
        <p:txBody>
          <a:bodyPr anchor="t"/>
          <a:lstStyle/>
          <a:p>
            <a:pPr algn="r" eaLnBrk="1" hangingPunct="1"/>
            <a:r>
              <a:rPr lang="es-CL" sz="2000" dirty="0" smtClean="0"/>
              <a:t>En su familia, creen ustedes que el fenómeno de las barras bravas es ….,:</a:t>
            </a:r>
            <a:endParaRPr lang="es-ES_tradnl" sz="2000" dirty="0" smtClean="0"/>
          </a:p>
        </p:txBody>
      </p:sp>
      <p:sp>
        <p:nvSpPr>
          <p:cNvPr id="8" name="7 Rectángulo redondeado"/>
          <p:cNvSpPr/>
          <p:nvPr/>
        </p:nvSpPr>
        <p:spPr>
          <a:xfrm>
            <a:off x="7380312" y="6021288"/>
            <a:ext cx="1440160" cy="575692"/>
          </a:xfrm>
          <a:prstGeom prst="roundRect">
            <a:avLst/>
          </a:prstGeom>
          <a:solidFill>
            <a:srgbClr val="0099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/>
              <a:t>100% </a:t>
            </a:r>
            <a:r>
              <a:rPr lang="es-ES_tradnl" sz="1400" dirty="0" smtClean="0"/>
              <a:t>CASOS </a:t>
            </a:r>
            <a:endParaRPr lang="es-ES_tradnl" sz="1400" dirty="0"/>
          </a:p>
        </p:txBody>
      </p:sp>
      <p:graphicFrame>
        <p:nvGraphicFramePr>
          <p:cNvPr id="9" name="2 Gráfico"/>
          <p:cNvGraphicFramePr/>
          <p:nvPr/>
        </p:nvGraphicFramePr>
        <p:xfrm>
          <a:off x="285720" y="2057400"/>
          <a:ext cx="8501122" cy="4300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5"/>
          <p:cNvSpPr>
            <a:spLocks noGrp="1" noChangeArrowheads="1"/>
          </p:cNvSpPr>
          <p:nvPr>
            <p:ph type="title"/>
          </p:nvPr>
        </p:nvSpPr>
        <p:spPr>
          <a:xfrm>
            <a:off x="236550" y="642926"/>
            <a:ext cx="6192838" cy="1143000"/>
          </a:xfrm>
        </p:spPr>
        <p:txBody>
          <a:bodyPr anchor="t"/>
          <a:lstStyle/>
          <a:p>
            <a:pPr algn="r" eaLnBrk="1" hangingPunct="1"/>
            <a:r>
              <a:rPr lang="es-ES_tradnl" sz="2400" b="1" dirty="0" smtClean="0"/>
              <a:t>DISTRIBUCIÓN MUESTRA</a:t>
            </a:r>
          </a:p>
        </p:txBody>
      </p:sp>
      <p:graphicFrame>
        <p:nvGraphicFramePr>
          <p:cNvPr id="5" name="2 Gráfico"/>
          <p:cNvGraphicFramePr/>
          <p:nvPr/>
        </p:nvGraphicFramePr>
        <p:xfrm>
          <a:off x="571472" y="2057400"/>
          <a:ext cx="8072494" cy="437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6225</TotalTime>
  <Words>599</Words>
  <Application>Microsoft Office PowerPoint</Application>
  <PresentationFormat>Presentación en pantalla (4:3)</PresentationFormat>
  <Paragraphs>45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Diseño predeterminado</vt:lpstr>
      <vt:lpstr>Diapositiva 1</vt:lpstr>
      <vt:lpstr>FICHA TÉCNICA</vt:lpstr>
      <vt:lpstr>RESULTADOS</vt:lpstr>
      <vt:lpstr>Diapositiva 4</vt:lpstr>
      <vt:lpstr>(SOLO A QUIENES RESPONDIERON NO EN LA PREGUNTA ANTERIOR) Y de las siguientes razones, ¿por cuál no van al estadio?</vt:lpstr>
      <vt:lpstr>¿En su familia les parece apropiado que no se dejen entrar banderas, lienzos y papel picado, o esa parte les parece una exageración?</vt:lpstr>
      <vt:lpstr>A juicio de su familia ¿Quiénes son los principales responsables de los hechos de violencia que ocurren en los estadios? </vt:lpstr>
      <vt:lpstr>En su familia, creen ustedes que el fenómeno de las barras bravas es ….,:</vt:lpstr>
      <vt:lpstr>DISTRIBUCIÓN MUESTRA</vt:lpstr>
      <vt:lpstr>COMENTARIOS</vt:lpstr>
      <vt:lpstr>Diapositiva 11</vt:lpstr>
      <vt:lpstr>Diapositiva 12</vt:lpstr>
      <vt:lpstr>Diapositiva 13</vt:lpstr>
      <vt:lpstr>Diapositiva 14</vt:lpstr>
    </vt:vector>
  </TitlesOfParts>
  <Company>NITA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INTENCIÓN DE VOTO: ¿Qué indicadores utilizamos para observar la desición de los electores?</dc:title>
  <dc:creator>NITA</dc:creator>
  <cp:lastModifiedBy>Rodrigo</cp:lastModifiedBy>
  <cp:revision>250</cp:revision>
  <dcterms:created xsi:type="dcterms:W3CDTF">2011-07-01T15:29:30Z</dcterms:created>
  <dcterms:modified xsi:type="dcterms:W3CDTF">2012-04-16T19:02:51Z</dcterms:modified>
</cp:coreProperties>
</file>