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charts/chart17.xml" ContentType="application/vnd.openxmlformats-officedocument.drawingml.char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charts/chart13.xml" ContentType="application/vnd.openxmlformats-officedocument.drawingml.chart+xml"/>
  <Override PartName="/ppt/charts/chart15.xml" ContentType="application/vnd.openxmlformats-officedocument.drawingml.char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8.xml" ContentType="application/vnd.openxmlformats-officedocument.drawingml.chart+xml"/>
  <Override PartName="/ppt/charts/chart9.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slideLayouts/slideLayout10.xml" ContentType="application/vnd.openxmlformats-officedocument.presentationml.slideLayout+xml"/>
  <Override PartName="/ppt/charts/chart6.xml" ContentType="application/vnd.openxmlformats-officedocument.drawingml.chart+xml"/>
  <Override PartName="/ppt/charts/chart7.xml" ContentType="application/vnd.openxmlformats-officedocument.drawingml.chart+xml"/>
  <Override PartName="/ppt/charts/chart10.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charts/chart18.xml" ContentType="application/vnd.openxmlformats-officedocument.drawingml.char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charts/chart16.xml" ContentType="application/vnd.openxmlformats-officedocument.drawingml.char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charts/chart14.xml" ContentType="application/vnd.openxmlformats-officedocument.drawingml.char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3"/>
  </p:notesMasterIdLst>
  <p:handoutMasterIdLst>
    <p:handoutMasterId r:id="rId24"/>
  </p:handoutMasterIdLst>
  <p:sldIdLst>
    <p:sldId id="444" r:id="rId2"/>
    <p:sldId id="411" r:id="rId3"/>
    <p:sldId id="484" r:id="rId4"/>
    <p:sldId id="478" r:id="rId5"/>
    <p:sldId id="485" r:id="rId6"/>
    <p:sldId id="447" r:id="rId7"/>
    <p:sldId id="451" r:id="rId8"/>
    <p:sldId id="453" r:id="rId9"/>
    <p:sldId id="486" r:id="rId10"/>
    <p:sldId id="487" r:id="rId11"/>
    <p:sldId id="488" r:id="rId12"/>
    <p:sldId id="492" r:id="rId13"/>
    <p:sldId id="491" r:id="rId14"/>
    <p:sldId id="490" r:id="rId15"/>
    <p:sldId id="489" r:id="rId16"/>
    <p:sldId id="493" r:id="rId17"/>
    <p:sldId id="466" r:id="rId18"/>
    <p:sldId id="481" r:id="rId19"/>
    <p:sldId id="472" r:id="rId20"/>
    <p:sldId id="480" r:id="rId21"/>
    <p:sldId id="445" r:id="rId22"/>
  </p:sldIdLst>
  <p:sldSz cx="9144000" cy="6858000" type="screen4x3"/>
  <p:notesSz cx="6881813" cy="9296400"/>
  <p:defaultTextStyle>
    <a:defPPr>
      <a:defRPr lang="es-E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5F5F5F"/>
    <a:srgbClr val="CCFF66"/>
    <a:srgbClr val="0099CC"/>
    <a:srgbClr val="FFFF99"/>
    <a:srgbClr val="CCFF33"/>
    <a:srgbClr val="99FF33"/>
    <a:srgbClr val="99FF66"/>
    <a:srgbClr val="CCFF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9338" autoAdjust="0"/>
    <p:restoredTop sz="93168" autoAdjust="0"/>
  </p:normalViewPr>
  <p:slideViewPr>
    <p:cSldViewPr showGuides="1">
      <p:cViewPr>
        <p:scale>
          <a:sx n="70" d="100"/>
          <a:sy n="70" d="100"/>
        </p:scale>
        <p:origin x="-1638" y="-168"/>
      </p:cViewPr>
      <p:guideLst>
        <p:guide orient="horz" pos="3974"/>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Carlos%20Vergara\Documents\Cooperativa\Diciembre\dic1\p1.xls"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Users\Carlos%20Vergara\Documents\Cooperativa\Octubre\oct5\Planilla%20Base%20Seguimiento.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Users\Carlos%20Vergara\Documents\Cooperativa\Octubre\oct5\Planilla%20Base%20Seguimiento.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Users\Carlos%20Vergara\Documents\Cooperativa\Octubre\oct5\Planilla%20Base%20Seguimiento.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C:\Users\Carlos%20Vergara\Documents\Cooperativa\Octubre\oct5\Planilla%20Base%20Seguimiento.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C:\Users\Carlos%20Vergara\Documents\Cooperativa\Octubre\oct5\Planilla%20Base%20Seguimiento.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C:\Users\Carlos%20Vergara\Documents\Cooperativa\Octubre\oct5\Planilla%20Base%20Seguimiento.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C:\Users\Carlos%20Vergara\Documents\Cooperativa\Octubre\oct5\Planilla%20Base%20Seguimiento.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C:\Users\Carlos%20Vergara\Documents\Cooperativa\Octubre\oct5\Planilla%20Base%20Seguimiento.xlsx"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C:\Users\Carlos%20Vergara\Documents\Cooperativa\Octubre\oct5\Planilla%20Base%20Seguimiento.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Carlos%20Vergara\Documents\Cooperativa\Diciembre\dic1\p2.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Carlos%20Vergara\Documents\Cooperativa\Diciembre\dic1\p3.xls"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Carlos%20Vergara\Documents\Cooperativa\Octubre\oct5\Planilla%20Base%20Seguimiento.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Carlos%20Vergara\Documents\Cooperativa\Octubre\oct5\Planilla%20Base%20Seguimiento.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Carlos%20Vergara\Documents\Cooperativa\Octubre\oct5\Planilla%20Base%20Seguimiento.xlsx" TargetMode="Externa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Carlos%20Vergara\Documents\Cooperativa\Octubre\oct5\Planilla%20Base%20Seguimiento.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Carlos%20Vergara\Documents\Cooperativa\Octubre\oct5\Planilla%20Base%20Seguimiento.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Carlos%20Vergara\Documents\Cooperativa\Octubre\oct5\Planilla%20Base%20Seguimiento.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s-CL"/>
  <c:chart>
    <c:view3D>
      <c:rotX val="30"/>
      <c:perspective val="30"/>
    </c:view3D>
    <c:plotArea>
      <c:layout>
        <c:manualLayout>
          <c:layoutTarget val="inner"/>
          <c:xMode val="edge"/>
          <c:yMode val="edge"/>
          <c:x val="1.6666666666666666E-2"/>
          <c:y val="0.10185185185185185"/>
          <c:w val="0.93888888888888888"/>
          <c:h val="0.89814814814814814"/>
        </c:manualLayout>
      </c:layout>
      <c:pie3DChart>
        <c:varyColors val="1"/>
        <c:ser>
          <c:idx val="0"/>
          <c:order val="0"/>
          <c:explosion val="25"/>
          <c:dPt>
            <c:idx val="2"/>
            <c:spPr>
              <a:solidFill>
                <a:srgbClr val="FFC000"/>
              </a:solidFill>
            </c:spPr>
          </c:dPt>
          <c:dLbls>
            <c:dLbl>
              <c:idx val="0"/>
              <c:layout>
                <c:manualLayout>
                  <c:x val="6.6666200061591865E-2"/>
                  <c:y val="-2.4023910411622277E-2"/>
                </c:manualLayout>
              </c:layout>
              <c:dLblPos val="outEnd"/>
              <c:showVal val="1"/>
              <c:showCatName val="1"/>
              <c:separator>
</c:separator>
            </c:dLbl>
            <c:dLbl>
              <c:idx val="1"/>
              <c:layout>
                <c:manualLayout>
                  <c:x val="-3.7036777811995485E-3"/>
                  <c:y val="-0.1981972608958838"/>
                </c:manualLayout>
              </c:layout>
              <c:dLblPos val="outEnd"/>
              <c:showVal val="1"/>
              <c:showCatName val="1"/>
              <c:separator>
</c:separator>
            </c:dLbl>
            <c:dLbl>
              <c:idx val="2"/>
              <c:layout>
                <c:manualLayout>
                  <c:x val="0"/>
                  <c:y val="0.18576748827179176"/>
                </c:manualLayout>
              </c:layout>
              <c:dLblPos val="outEnd"/>
              <c:showVal val="1"/>
              <c:showCatName val="1"/>
              <c:separator>
</c:separator>
            </c:dLbl>
            <c:txPr>
              <a:bodyPr/>
              <a:lstStyle/>
              <a:p>
                <a:pPr>
                  <a:defRPr sz="1400" b="1"/>
                </a:pPr>
                <a:endParaRPr lang="es-CL"/>
              </a:p>
            </c:txPr>
            <c:dLblPos val="outEnd"/>
            <c:showVal val="1"/>
            <c:showCatName val="1"/>
            <c:separator>
</c:separator>
            <c:showLeaderLines val="1"/>
          </c:dLbls>
          <c:cat>
            <c:strRef>
              <c:f>Sheet1!$B$9:$B$11</c:f>
              <c:strCache>
                <c:ptCount val="3"/>
                <c:pt idx="0">
                  <c:v>NS-NR</c:v>
                </c:pt>
                <c:pt idx="1">
                  <c:v>FAVORECIDO</c:v>
                </c:pt>
                <c:pt idx="2">
                  <c:v>PERJUDICADO</c:v>
                </c:pt>
              </c:strCache>
            </c:strRef>
          </c:cat>
          <c:val>
            <c:numRef>
              <c:f>Sheet1!$C$9:$C$11</c:f>
              <c:numCache>
                <c:formatCode>####.0</c:formatCode>
                <c:ptCount val="3"/>
                <c:pt idx="0">
                  <c:v>12.76595744680851</c:v>
                </c:pt>
                <c:pt idx="1">
                  <c:v>19.535783365570598</c:v>
                </c:pt>
                <c:pt idx="2">
                  <c:v>67.698259187620891</c:v>
                </c:pt>
              </c:numCache>
            </c:numRef>
          </c:val>
        </c:ser>
      </c:pie3DChart>
    </c:plotArea>
    <c:plotVisOnly val="1"/>
  </c:chart>
  <c:externalData r:id="rId1"/>
</c:chartSpace>
</file>

<file path=ppt/charts/chart10.xml><?xml version="1.0" encoding="utf-8"?>
<c:chartSpace xmlns:c="http://schemas.openxmlformats.org/drawingml/2006/chart" xmlns:a="http://schemas.openxmlformats.org/drawingml/2006/main" xmlns:r="http://schemas.openxmlformats.org/officeDocument/2006/relationships">
  <c:lang val="es-CL"/>
  <c:chart>
    <c:title>
      <c:tx>
        <c:rich>
          <a:bodyPr/>
          <a:lstStyle/>
          <a:p>
            <a:pPr>
              <a:defRPr lang="es-ES"/>
            </a:pPr>
            <a:r>
              <a:rPr lang="es-ES"/>
              <a:t>Sebastián Piñera</a:t>
            </a:r>
          </a:p>
          <a:p>
            <a:pPr>
              <a:defRPr lang="es-ES"/>
            </a:pPr>
            <a:r>
              <a:rPr lang="es-ES"/>
              <a:t>(Promedios de nota)</a:t>
            </a:r>
          </a:p>
        </c:rich>
      </c:tx>
      <c:layout/>
    </c:title>
    <c:plotArea>
      <c:layout/>
      <c:lineChart>
        <c:grouping val="standard"/>
        <c:ser>
          <c:idx val="0"/>
          <c:order val="0"/>
          <c:spPr>
            <a:ln w="44450">
              <a:solidFill>
                <a:srgbClr val="2D2DB9"/>
              </a:solidFill>
            </a:ln>
          </c:spPr>
          <c:marker>
            <c:symbol val="square"/>
            <c:size val="5"/>
          </c:marker>
          <c:dLbls>
            <c:txPr>
              <a:bodyPr/>
              <a:lstStyle/>
              <a:p>
                <a:pPr>
                  <a:defRPr lang="es-ES" sz="1200" b="1"/>
                </a:pPr>
                <a:endParaRPr lang="es-CL"/>
              </a:p>
            </c:txPr>
            <c:dLblPos val="t"/>
            <c:showVal val="1"/>
          </c:dLbls>
          <c:cat>
            <c:strRef>
              <c:f>Piñera!$F$1:$R$1</c:f>
              <c:strCache>
                <c:ptCount val="13"/>
                <c:pt idx="0">
                  <c:v>jun. 12</c:v>
                </c:pt>
                <c:pt idx="1">
                  <c:v>jul. 12</c:v>
                </c:pt>
                <c:pt idx="2">
                  <c:v>ago. 12</c:v>
                </c:pt>
                <c:pt idx="3">
                  <c:v>sep. 12</c:v>
                </c:pt>
                <c:pt idx="4">
                  <c:v>oct. 12</c:v>
                </c:pt>
                <c:pt idx="5">
                  <c:v>nov. 12</c:v>
                </c:pt>
                <c:pt idx="6">
                  <c:v>abr. 13</c:v>
                </c:pt>
                <c:pt idx="7">
                  <c:v>may.13</c:v>
                </c:pt>
                <c:pt idx="8">
                  <c:v>jun.13</c:v>
                </c:pt>
                <c:pt idx="9">
                  <c:v>jul.13</c:v>
                </c:pt>
                <c:pt idx="10">
                  <c:v>ago.13</c:v>
                </c:pt>
                <c:pt idx="11">
                  <c:v>oct.13</c:v>
                </c:pt>
                <c:pt idx="12">
                  <c:v>dic.13</c:v>
                </c:pt>
              </c:strCache>
            </c:strRef>
          </c:cat>
          <c:val>
            <c:numRef>
              <c:f>Piñera!$F$2:$R$2</c:f>
              <c:numCache>
                <c:formatCode>General</c:formatCode>
                <c:ptCount val="13"/>
                <c:pt idx="0">
                  <c:v>3.7</c:v>
                </c:pt>
                <c:pt idx="1">
                  <c:v>3.9</c:v>
                </c:pt>
                <c:pt idx="2">
                  <c:v>3.8</c:v>
                </c:pt>
                <c:pt idx="3">
                  <c:v>4.2</c:v>
                </c:pt>
                <c:pt idx="4">
                  <c:v>3.6</c:v>
                </c:pt>
                <c:pt idx="5">
                  <c:v>4.2</c:v>
                </c:pt>
                <c:pt idx="6">
                  <c:v>4.4000000000000004</c:v>
                </c:pt>
                <c:pt idx="7" formatCode="0.0">
                  <c:v>4.37</c:v>
                </c:pt>
                <c:pt idx="8">
                  <c:v>4.2</c:v>
                </c:pt>
                <c:pt idx="9">
                  <c:v>4.2</c:v>
                </c:pt>
                <c:pt idx="10" formatCode="0.0">
                  <c:v>4.38</c:v>
                </c:pt>
                <c:pt idx="11" formatCode="0.0">
                  <c:v>4.58</c:v>
                </c:pt>
                <c:pt idx="12">
                  <c:v>4.5999999999999996</c:v>
                </c:pt>
              </c:numCache>
            </c:numRef>
          </c:val>
        </c:ser>
        <c:marker val="1"/>
        <c:axId val="82958976"/>
        <c:axId val="83108608"/>
      </c:lineChart>
      <c:catAx>
        <c:axId val="82958976"/>
        <c:scaling>
          <c:orientation val="minMax"/>
        </c:scaling>
        <c:axPos val="b"/>
        <c:tickLblPos val="nextTo"/>
        <c:txPr>
          <a:bodyPr/>
          <a:lstStyle/>
          <a:p>
            <a:pPr>
              <a:defRPr lang="es-ES"/>
            </a:pPr>
            <a:endParaRPr lang="es-CL"/>
          </a:p>
        </c:txPr>
        <c:crossAx val="83108608"/>
        <c:crosses val="autoZero"/>
        <c:auto val="1"/>
        <c:lblAlgn val="ctr"/>
        <c:lblOffset val="100"/>
      </c:catAx>
      <c:valAx>
        <c:axId val="83108608"/>
        <c:scaling>
          <c:orientation val="minMax"/>
          <c:max val="7"/>
        </c:scaling>
        <c:axPos val="l"/>
        <c:numFmt formatCode="General" sourceLinked="1"/>
        <c:tickLblPos val="nextTo"/>
        <c:txPr>
          <a:bodyPr/>
          <a:lstStyle/>
          <a:p>
            <a:pPr>
              <a:defRPr lang="es-ES" sz="1200"/>
            </a:pPr>
            <a:endParaRPr lang="es-CL"/>
          </a:p>
        </c:txPr>
        <c:crossAx val="82958976"/>
        <c:crosses val="autoZero"/>
        <c:crossBetween val="between"/>
      </c:valAx>
    </c:plotArea>
    <c:plotVisOnly val="1"/>
  </c:chart>
  <c:externalData r:id="rId1"/>
</c:chartSpace>
</file>

<file path=ppt/charts/chart11.xml><?xml version="1.0" encoding="utf-8"?>
<c:chartSpace xmlns:c="http://schemas.openxmlformats.org/drawingml/2006/chart" xmlns:a="http://schemas.openxmlformats.org/drawingml/2006/main" xmlns:r="http://schemas.openxmlformats.org/officeDocument/2006/relationships">
  <c:lang val="es-CL"/>
  <c:chart>
    <c:title>
      <c:tx>
        <c:rich>
          <a:bodyPr/>
          <a:lstStyle/>
          <a:p>
            <a:pPr>
              <a:defRPr lang="es-ES"/>
            </a:pPr>
            <a:r>
              <a:rPr lang="es-ES"/>
              <a:t>GOBIERNO</a:t>
            </a:r>
          </a:p>
          <a:p>
            <a:pPr>
              <a:defRPr lang="es-ES"/>
            </a:pPr>
            <a:r>
              <a:rPr lang="es-ES"/>
              <a:t>(Promedio</a:t>
            </a:r>
            <a:r>
              <a:rPr lang="es-ES" baseline="0"/>
              <a:t> de nota)</a:t>
            </a:r>
            <a:endParaRPr lang="es-ES"/>
          </a:p>
        </c:rich>
      </c:tx>
      <c:layout/>
    </c:title>
    <c:plotArea>
      <c:layout/>
      <c:lineChart>
        <c:grouping val="standard"/>
        <c:ser>
          <c:idx val="0"/>
          <c:order val="0"/>
          <c:spPr>
            <a:ln w="44450">
              <a:solidFill>
                <a:srgbClr val="2D2DB9"/>
              </a:solidFill>
            </a:ln>
          </c:spPr>
          <c:marker>
            <c:symbol val="square"/>
            <c:size val="5"/>
          </c:marker>
          <c:dLbls>
            <c:txPr>
              <a:bodyPr/>
              <a:lstStyle/>
              <a:p>
                <a:pPr>
                  <a:defRPr lang="es-ES" sz="1200" b="1"/>
                </a:pPr>
                <a:endParaRPr lang="es-CL"/>
              </a:p>
            </c:txPr>
            <c:dLblPos val="t"/>
            <c:showVal val="1"/>
          </c:dLbls>
          <c:cat>
            <c:strRef>
              <c:f>Gobierno!$E$1:$Q$1</c:f>
              <c:strCache>
                <c:ptCount val="13"/>
                <c:pt idx="0">
                  <c:v>jun. 12</c:v>
                </c:pt>
                <c:pt idx="1">
                  <c:v>jul. 12</c:v>
                </c:pt>
                <c:pt idx="2">
                  <c:v>ago. 12</c:v>
                </c:pt>
                <c:pt idx="3">
                  <c:v>sep. 12</c:v>
                </c:pt>
                <c:pt idx="4">
                  <c:v>oct. 12</c:v>
                </c:pt>
                <c:pt idx="5">
                  <c:v>nov. 12</c:v>
                </c:pt>
                <c:pt idx="6">
                  <c:v>abr. 13</c:v>
                </c:pt>
                <c:pt idx="7">
                  <c:v>may.13</c:v>
                </c:pt>
                <c:pt idx="8">
                  <c:v>jun.13</c:v>
                </c:pt>
                <c:pt idx="9">
                  <c:v>jul.13</c:v>
                </c:pt>
                <c:pt idx="10">
                  <c:v>ago.13</c:v>
                </c:pt>
                <c:pt idx="11">
                  <c:v>oct.13</c:v>
                </c:pt>
                <c:pt idx="12">
                  <c:v>dic.13</c:v>
                </c:pt>
              </c:strCache>
            </c:strRef>
          </c:cat>
          <c:val>
            <c:numRef>
              <c:f>Gobierno!$E$2:$Q$2</c:f>
              <c:numCache>
                <c:formatCode>General</c:formatCode>
                <c:ptCount val="13"/>
                <c:pt idx="0">
                  <c:v>3.8</c:v>
                </c:pt>
                <c:pt idx="1">
                  <c:v>3.9</c:v>
                </c:pt>
                <c:pt idx="2">
                  <c:v>3.9</c:v>
                </c:pt>
                <c:pt idx="3">
                  <c:v>4.3</c:v>
                </c:pt>
                <c:pt idx="4">
                  <c:v>3.9</c:v>
                </c:pt>
                <c:pt idx="5">
                  <c:v>4.2</c:v>
                </c:pt>
                <c:pt idx="6">
                  <c:v>4.4000000000000004</c:v>
                </c:pt>
                <c:pt idx="7" formatCode="0.0">
                  <c:v>4.25</c:v>
                </c:pt>
                <c:pt idx="8">
                  <c:v>4.2</c:v>
                </c:pt>
                <c:pt idx="9">
                  <c:v>4.0999999999999996</c:v>
                </c:pt>
                <c:pt idx="10" formatCode="0.0">
                  <c:v>4.25</c:v>
                </c:pt>
                <c:pt idx="11" formatCode="0.0">
                  <c:v>4.49</c:v>
                </c:pt>
                <c:pt idx="12" formatCode="0.0">
                  <c:v>4.5</c:v>
                </c:pt>
              </c:numCache>
            </c:numRef>
          </c:val>
        </c:ser>
        <c:marker val="1"/>
        <c:axId val="84632704"/>
        <c:axId val="84647936"/>
      </c:lineChart>
      <c:catAx>
        <c:axId val="84632704"/>
        <c:scaling>
          <c:orientation val="minMax"/>
        </c:scaling>
        <c:axPos val="b"/>
        <c:tickLblPos val="nextTo"/>
        <c:txPr>
          <a:bodyPr/>
          <a:lstStyle/>
          <a:p>
            <a:pPr>
              <a:defRPr lang="es-ES"/>
            </a:pPr>
            <a:endParaRPr lang="es-CL"/>
          </a:p>
        </c:txPr>
        <c:crossAx val="84647936"/>
        <c:crosses val="autoZero"/>
        <c:auto val="1"/>
        <c:lblAlgn val="ctr"/>
        <c:lblOffset val="100"/>
      </c:catAx>
      <c:valAx>
        <c:axId val="84647936"/>
        <c:scaling>
          <c:orientation val="minMax"/>
          <c:max val="7"/>
          <c:min val="0"/>
        </c:scaling>
        <c:axPos val="l"/>
        <c:numFmt formatCode="General" sourceLinked="1"/>
        <c:tickLblPos val="nextTo"/>
        <c:txPr>
          <a:bodyPr/>
          <a:lstStyle/>
          <a:p>
            <a:pPr>
              <a:defRPr lang="es-ES" sz="1200"/>
            </a:pPr>
            <a:endParaRPr lang="es-CL"/>
          </a:p>
        </c:txPr>
        <c:crossAx val="84632704"/>
        <c:crosses val="autoZero"/>
        <c:crossBetween val="between"/>
      </c:valAx>
    </c:plotArea>
    <c:plotVisOnly val="1"/>
  </c:chart>
  <c:externalData r:id="rId1"/>
</c:chartSpace>
</file>

<file path=ppt/charts/chart12.xml><?xml version="1.0" encoding="utf-8"?>
<c:chartSpace xmlns:c="http://schemas.openxmlformats.org/drawingml/2006/chart" xmlns:a="http://schemas.openxmlformats.org/drawingml/2006/main" xmlns:r="http://schemas.openxmlformats.org/officeDocument/2006/relationships">
  <c:lang val="es-CL"/>
  <c:chart>
    <c:title>
      <c:tx>
        <c:rich>
          <a:bodyPr/>
          <a:lstStyle/>
          <a:p>
            <a:pPr>
              <a:defRPr lang="es-ES"/>
            </a:pPr>
            <a:r>
              <a:rPr lang="es-ES"/>
              <a:t>SITUACIÓN ECONÓMICA</a:t>
            </a:r>
          </a:p>
          <a:p>
            <a:pPr>
              <a:defRPr lang="es-ES"/>
            </a:pPr>
            <a:r>
              <a:rPr lang="es-ES"/>
              <a:t>(Promedio de nota)</a:t>
            </a:r>
          </a:p>
        </c:rich>
      </c:tx>
      <c:layout/>
    </c:title>
    <c:plotArea>
      <c:layout/>
      <c:lineChart>
        <c:grouping val="standard"/>
        <c:ser>
          <c:idx val="0"/>
          <c:order val="0"/>
          <c:spPr>
            <a:ln w="44450">
              <a:solidFill>
                <a:srgbClr val="2D2DB9"/>
              </a:solidFill>
            </a:ln>
          </c:spPr>
          <c:marker>
            <c:symbol val="square"/>
            <c:size val="5"/>
          </c:marker>
          <c:dLbls>
            <c:txPr>
              <a:bodyPr/>
              <a:lstStyle/>
              <a:p>
                <a:pPr>
                  <a:defRPr lang="es-ES" sz="1200" b="1"/>
                </a:pPr>
                <a:endParaRPr lang="es-CL"/>
              </a:p>
            </c:txPr>
            <c:dLblPos val="t"/>
            <c:showVal val="1"/>
          </c:dLbls>
          <c:cat>
            <c:strRef>
              <c:f>Economía!$F$2:$P$2</c:f>
              <c:strCache>
                <c:ptCount val="11"/>
                <c:pt idx="0">
                  <c:v>ago. 12</c:v>
                </c:pt>
                <c:pt idx="1">
                  <c:v>sep. 12</c:v>
                </c:pt>
                <c:pt idx="2">
                  <c:v>oct. 12</c:v>
                </c:pt>
                <c:pt idx="3">
                  <c:v>nov. 12</c:v>
                </c:pt>
                <c:pt idx="4">
                  <c:v>abr. 13</c:v>
                </c:pt>
                <c:pt idx="5">
                  <c:v>may.13</c:v>
                </c:pt>
                <c:pt idx="6">
                  <c:v>jun.13</c:v>
                </c:pt>
                <c:pt idx="7">
                  <c:v>jul.13</c:v>
                </c:pt>
                <c:pt idx="8">
                  <c:v>ago.13</c:v>
                </c:pt>
                <c:pt idx="9">
                  <c:v>oct.13</c:v>
                </c:pt>
                <c:pt idx="10">
                  <c:v>dic.13</c:v>
                </c:pt>
              </c:strCache>
            </c:strRef>
          </c:cat>
          <c:val>
            <c:numRef>
              <c:f>Economía!$F$3:$P$3</c:f>
              <c:numCache>
                <c:formatCode>General</c:formatCode>
                <c:ptCount val="11"/>
                <c:pt idx="0">
                  <c:v>4.3</c:v>
                </c:pt>
                <c:pt idx="1">
                  <c:v>4.5</c:v>
                </c:pt>
                <c:pt idx="2">
                  <c:v>4.4000000000000004</c:v>
                </c:pt>
                <c:pt idx="3">
                  <c:v>4.5</c:v>
                </c:pt>
                <c:pt idx="4">
                  <c:v>4.8</c:v>
                </c:pt>
                <c:pt idx="5" formatCode="0.0">
                  <c:v>4.62</c:v>
                </c:pt>
                <c:pt idx="6">
                  <c:v>4.5</c:v>
                </c:pt>
                <c:pt idx="7">
                  <c:v>4.5</c:v>
                </c:pt>
                <c:pt idx="8" formatCode="0.0">
                  <c:v>4.57</c:v>
                </c:pt>
                <c:pt idx="9">
                  <c:v>4.7</c:v>
                </c:pt>
                <c:pt idx="10">
                  <c:v>4.7</c:v>
                </c:pt>
              </c:numCache>
            </c:numRef>
          </c:val>
        </c:ser>
        <c:marker val="1"/>
        <c:axId val="85374080"/>
        <c:axId val="85376384"/>
      </c:lineChart>
      <c:catAx>
        <c:axId val="85374080"/>
        <c:scaling>
          <c:orientation val="minMax"/>
        </c:scaling>
        <c:axPos val="b"/>
        <c:tickLblPos val="nextTo"/>
        <c:txPr>
          <a:bodyPr/>
          <a:lstStyle/>
          <a:p>
            <a:pPr>
              <a:defRPr lang="es-ES"/>
            </a:pPr>
            <a:endParaRPr lang="es-CL"/>
          </a:p>
        </c:txPr>
        <c:crossAx val="85376384"/>
        <c:crosses val="autoZero"/>
        <c:auto val="1"/>
        <c:lblAlgn val="ctr"/>
        <c:lblOffset val="100"/>
      </c:catAx>
      <c:valAx>
        <c:axId val="85376384"/>
        <c:scaling>
          <c:orientation val="minMax"/>
          <c:max val="7"/>
          <c:min val="1"/>
        </c:scaling>
        <c:axPos val="l"/>
        <c:numFmt formatCode="General" sourceLinked="1"/>
        <c:tickLblPos val="nextTo"/>
        <c:txPr>
          <a:bodyPr/>
          <a:lstStyle/>
          <a:p>
            <a:pPr>
              <a:defRPr lang="es-ES" sz="1200"/>
            </a:pPr>
            <a:endParaRPr lang="es-CL"/>
          </a:p>
        </c:txPr>
        <c:crossAx val="85374080"/>
        <c:crosses val="autoZero"/>
        <c:crossBetween val="between"/>
      </c:valAx>
    </c:plotArea>
    <c:plotVisOnly val="1"/>
  </c:chart>
  <c:externalData r:id="rId1"/>
</c:chartSpace>
</file>

<file path=ppt/charts/chart13.xml><?xml version="1.0" encoding="utf-8"?>
<c:chartSpace xmlns:c="http://schemas.openxmlformats.org/drawingml/2006/chart" xmlns:a="http://schemas.openxmlformats.org/drawingml/2006/main" xmlns:r="http://schemas.openxmlformats.org/officeDocument/2006/relationships">
  <c:lang val="es-CL"/>
  <c:chart>
    <c:title>
      <c:tx>
        <c:rich>
          <a:bodyPr/>
          <a:lstStyle/>
          <a:p>
            <a:pPr>
              <a:defRPr lang="es-ES"/>
            </a:pPr>
            <a:r>
              <a:rPr lang="es-ES" dirty="0"/>
              <a:t>La </a:t>
            </a:r>
            <a:r>
              <a:rPr lang="es-ES" dirty="0" smtClean="0"/>
              <a:t>acción </a:t>
            </a:r>
            <a:r>
              <a:rPr lang="es-ES" dirty="0"/>
              <a:t>del Gobierno contra la delincuencia</a:t>
            </a:r>
            <a:endParaRPr lang="es-ES" baseline="0" dirty="0"/>
          </a:p>
          <a:p>
            <a:pPr>
              <a:defRPr lang="es-ES"/>
            </a:pPr>
            <a:r>
              <a:rPr lang="es-ES" baseline="0" dirty="0"/>
              <a:t>(Promedio de nota)</a:t>
            </a:r>
            <a:endParaRPr lang="es-ES" dirty="0"/>
          </a:p>
        </c:rich>
      </c:tx>
      <c:layout/>
    </c:title>
    <c:plotArea>
      <c:layout/>
      <c:lineChart>
        <c:grouping val="standard"/>
        <c:ser>
          <c:idx val="0"/>
          <c:order val="0"/>
          <c:spPr>
            <a:ln w="44450">
              <a:solidFill>
                <a:srgbClr val="2D2DB9"/>
              </a:solidFill>
            </a:ln>
          </c:spPr>
          <c:marker>
            <c:symbol val="square"/>
            <c:size val="5"/>
          </c:marker>
          <c:dLbls>
            <c:txPr>
              <a:bodyPr/>
              <a:lstStyle/>
              <a:p>
                <a:pPr>
                  <a:defRPr lang="es-ES" sz="1200" b="1"/>
                </a:pPr>
                <a:endParaRPr lang="es-CL"/>
              </a:p>
            </c:txPr>
            <c:dLblPos val="t"/>
            <c:showVal val="1"/>
          </c:dLbls>
          <c:cat>
            <c:strRef>
              <c:f>Delincuencia!$F$2:$P$2</c:f>
              <c:strCache>
                <c:ptCount val="11"/>
                <c:pt idx="0">
                  <c:v>ago. 12</c:v>
                </c:pt>
                <c:pt idx="1">
                  <c:v>sep. 12</c:v>
                </c:pt>
                <c:pt idx="2">
                  <c:v>oct. 12</c:v>
                </c:pt>
                <c:pt idx="3">
                  <c:v>nov. 12</c:v>
                </c:pt>
                <c:pt idx="4">
                  <c:v>abr. 13</c:v>
                </c:pt>
                <c:pt idx="5">
                  <c:v>may.13</c:v>
                </c:pt>
                <c:pt idx="6">
                  <c:v>jun.13</c:v>
                </c:pt>
                <c:pt idx="7">
                  <c:v>jul.13</c:v>
                </c:pt>
                <c:pt idx="8">
                  <c:v>ago.13</c:v>
                </c:pt>
                <c:pt idx="9">
                  <c:v>oct.13</c:v>
                </c:pt>
                <c:pt idx="10">
                  <c:v>dic.13</c:v>
                </c:pt>
              </c:strCache>
            </c:strRef>
          </c:cat>
          <c:val>
            <c:numRef>
              <c:f>Delincuencia!$F$3:$P$3</c:f>
              <c:numCache>
                <c:formatCode>General</c:formatCode>
                <c:ptCount val="11"/>
                <c:pt idx="0">
                  <c:v>3.2</c:v>
                </c:pt>
                <c:pt idx="1">
                  <c:v>3.4</c:v>
                </c:pt>
                <c:pt idx="2" formatCode="0.0">
                  <c:v>3</c:v>
                </c:pt>
                <c:pt idx="3">
                  <c:v>3.3</c:v>
                </c:pt>
                <c:pt idx="4">
                  <c:v>3.5</c:v>
                </c:pt>
                <c:pt idx="5">
                  <c:v>3.3</c:v>
                </c:pt>
                <c:pt idx="6">
                  <c:v>3.1</c:v>
                </c:pt>
                <c:pt idx="7" formatCode="0.0">
                  <c:v>3.1</c:v>
                </c:pt>
                <c:pt idx="8" formatCode="0.0">
                  <c:v>3.25</c:v>
                </c:pt>
                <c:pt idx="9">
                  <c:v>3.3</c:v>
                </c:pt>
                <c:pt idx="10">
                  <c:v>3.2</c:v>
                </c:pt>
              </c:numCache>
            </c:numRef>
          </c:val>
        </c:ser>
        <c:marker val="1"/>
        <c:axId val="91359872"/>
        <c:axId val="91580288"/>
      </c:lineChart>
      <c:catAx>
        <c:axId val="91359872"/>
        <c:scaling>
          <c:orientation val="minMax"/>
        </c:scaling>
        <c:axPos val="b"/>
        <c:tickLblPos val="nextTo"/>
        <c:txPr>
          <a:bodyPr/>
          <a:lstStyle/>
          <a:p>
            <a:pPr>
              <a:defRPr lang="es-ES"/>
            </a:pPr>
            <a:endParaRPr lang="es-CL"/>
          </a:p>
        </c:txPr>
        <c:crossAx val="91580288"/>
        <c:crosses val="autoZero"/>
        <c:auto val="1"/>
        <c:lblAlgn val="ctr"/>
        <c:lblOffset val="100"/>
      </c:catAx>
      <c:valAx>
        <c:axId val="91580288"/>
        <c:scaling>
          <c:orientation val="minMax"/>
          <c:max val="7"/>
          <c:min val="1"/>
        </c:scaling>
        <c:axPos val="l"/>
        <c:numFmt formatCode="General" sourceLinked="1"/>
        <c:tickLblPos val="nextTo"/>
        <c:txPr>
          <a:bodyPr/>
          <a:lstStyle/>
          <a:p>
            <a:pPr>
              <a:defRPr lang="es-ES" sz="1200"/>
            </a:pPr>
            <a:endParaRPr lang="es-CL"/>
          </a:p>
        </c:txPr>
        <c:crossAx val="91359872"/>
        <c:crosses val="autoZero"/>
        <c:crossBetween val="between"/>
      </c:valAx>
    </c:plotArea>
    <c:plotVisOnly val="1"/>
  </c:chart>
  <c:externalData r:id="rId1"/>
</c:chartSpace>
</file>

<file path=ppt/charts/chart14.xml><?xml version="1.0" encoding="utf-8"?>
<c:chartSpace xmlns:c="http://schemas.openxmlformats.org/drawingml/2006/chart" xmlns:a="http://schemas.openxmlformats.org/drawingml/2006/main" xmlns:r="http://schemas.openxmlformats.org/officeDocument/2006/relationships">
  <c:lang val="es-CL"/>
  <c:chart>
    <c:title>
      <c:tx>
        <c:rich>
          <a:bodyPr/>
          <a:lstStyle/>
          <a:p>
            <a:pPr>
              <a:defRPr lang="es-ES"/>
            </a:pPr>
            <a:r>
              <a:rPr lang="es-ES"/>
              <a:t>PLAN ESTADIO SEGURO</a:t>
            </a:r>
          </a:p>
          <a:p>
            <a:pPr>
              <a:defRPr lang="es-ES"/>
            </a:pPr>
            <a:r>
              <a:rPr lang="es-ES"/>
              <a:t>(Promedio de nota)</a:t>
            </a:r>
          </a:p>
        </c:rich>
      </c:tx>
      <c:layout/>
    </c:title>
    <c:plotArea>
      <c:layout/>
      <c:lineChart>
        <c:grouping val="standard"/>
        <c:ser>
          <c:idx val="0"/>
          <c:order val="0"/>
          <c:spPr>
            <a:ln w="44450">
              <a:solidFill>
                <a:srgbClr val="2D2DB9"/>
              </a:solidFill>
            </a:ln>
          </c:spPr>
          <c:marker>
            <c:symbol val="square"/>
            <c:size val="5"/>
          </c:marker>
          <c:dLbls>
            <c:txPr>
              <a:bodyPr/>
              <a:lstStyle/>
              <a:p>
                <a:pPr>
                  <a:defRPr lang="es-ES" sz="1200" b="1"/>
                </a:pPr>
                <a:endParaRPr lang="es-CL"/>
              </a:p>
            </c:txPr>
            <c:dLblPos val="t"/>
            <c:showVal val="1"/>
          </c:dLbls>
          <c:cat>
            <c:strRef>
              <c:f>'Estadio Seguro'!$D$2:$N$2</c:f>
              <c:strCache>
                <c:ptCount val="11"/>
                <c:pt idx="0">
                  <c:v>ago. 12</c:v>
                </c:pt>
                <c:pt idx="1">
                  <c:v>sep. 12</c:v>
                </c:pt>
                <c:pt idx="2">
                  <c:v>oct. 12</c:v>
                </c:pt>
                <c:pt idx="3">
                  <c:v>nov. 12</c:v>
                </c:pt>
                <c:pt idx="4">
                  <c:v>abr. 13</c:v>
                </c:pt>
                <c:pt idx="5">
                  <c:v>may.13</c:v>
                </c:pt>
                <c:pt idx="6">
                  <c:v>jun.13</c:v>
                </c:pt>
                <c:pt idx="7">
                  <c:v>jul.13</c:v>
                </c:pt>
                <c:pt idx="8">
                  <c:v>ago.13</c:v>
                </c:pt>
                <c:pt idx="9">
                  <c:v>oct.13</c:v>
                </c:pt>
                <c:pt idx="10">
                  <c:v>dic.13</c:v>
                </c:pt>
              </c:strCache>
            </c:strRef>
          </c:cat>
          <c:val>
            <c:numRef>
              <c:f>'Estadio Seguro'!$D$3:$N$3</c:f>
              <c:numCache>
                <c:formatCode>General</c:formatCode>
                <c:ptCount val="11"/>
                <c:pt idx="0">
                  <c:v>3.8</c:v>
                </c:pt>
                <c:pt idx="1">
                  <c:v>3.4</c:v>
                </c:pt>
                <c:pt idx="2">
                  <c:v>3.6</c:v>
                </c:pt>
                <c:pt idx="3">
                  <c:v>3.9</c:v>
                </c:pt>
                <c:pt idx="4">
                  <c:v>3.6</c:v>
                </c:pt>
                <c:pt idx="5" formatCode="0.0">
                  <c:v>3.46</c:v>
                </c:pt>
                <c:pt idx="6">
                  <c:v>3.2</c:v>
                </c:pt>
                <c:pt idx="7">
                  <c:v>3.5</c:v>
                </c:pt>
                <c:pt idx="8">
                  <c:v>3.7</c:v>
                </c:pt>
                <c:pt idx="9" formatCode="0.0">
                  <c:v>3.85</c:v>
                </c:pt>
                <c:pt idx="10">
                  <c:v>3.6</c:v>
                </c:pt>
              </c:numCache>
            </c:numRef>
          </c:val>
        </c:ser>
        <c:marker val="1"/>
        <c:axId val="91748224"/>
        <c:axId val="91800704"/>
      </c:lineChart>
      <c:catAx>
        <c:axId val="91748224"/>
        <c:scaling>
          <c:orientation val="minMax"/>
        </c:scaling>
        <c:axPos val="b"/>
        <c:tickLblPos val="nextTo"/>
        <c:txPr>
          <a:bodyPr/>
          <a:lstStyle/>
          <a:p>
            <a:pPr>
              <a:defRPr lang="es-ES"/>
            </a:pPr>
            <a:endParaRPr lang="es-CL"/>
          </a:p>
        </c:txPr>
        <c:crossAx val="91800704"/>
        <c:crosses val="autoZero"/>
        <c:auto val="1"/>
        <c:lblAlgn val="ctr"/>
        <c:lblOffset val="100"/>
      </c:catAx>
      <c:valAx>
        <c:axId val="91800704"/>
        <c:scaling>
          <c:orientation val="minMax"/>
          <c:max val="7"/>
          <c:min val="1"/>
        </c:scaling>
        <c:axPos val="l"/>
        <c:numFmt formatCode="General" sourceLinked="1"/>
        <c:tickLblPos val="nextTo"/>
        <c:txPr>
          <a:bodyPr/>
          <a:lstStyle/>
          <a:p>
            <a:pPr>
              <a:defRPr lang="es-ES" sz="1200"/>
            </a:pPr>
            <a:endParaRPr lang="es-CL"/>
          </a:p>
        </c:txPr>
        <c:crossAx val="91748224"/>
        <c:crosses val="autoZero"/>
        <c:crossBetween val="between"/>
      </c:valAx>
    </c:plotArea>
    <c:plotVisOnly val="1"/>
  </c:chart>
  <c:externalData r:id="rId1"/>
</c:chartSpace>
</file>

<file path=ppt/charts/chart15.xml><?xml version="1.0" encoding="utf-8"?>
<c:chartSpace xmlns:c="http://schemas.openxmlformats.org/drawingml/2006/chart" xmlns:a="http://schemas.openxmlformats.org/drawingml/2006/main" xmlns:r="http://schemas.openxmlformats.org/officeDocument/2006/relationships">
  <c:lang val="es-CL"/>
  <c:chart>
    <c:title>
      <c:layout/>
    </c:title>
    <c:plotArea>
      <c:layout>
        <c:manualLayout>
          <c:layoutTarget val="inner"/>
          <c:xMode val="edge"/>
          <c:yMode val="edge"/>
          <c:x val="0.13091907261592325"/>
          <c:y val="0.29653944298629326"/>
          <c:w val="0.84408092738407803"/>
          <c:h val="0.55308617672790783"/>
        </c:manualLayout>
      </c:layout>
      <c:barChart>
        <c:barDir val="col"/>
        <c:grouping val="clustered"/>
        <c:ser>
          <c:idx val="0"/>
          <c:order val="0"/>
          <c:tx>
            <c:strRef>
              <c:f>'P8'!$B$3</c:f>
              <c:strCache>
                <c:ptCount val="1"/>
                <c:pt idx="0">
                  <c:v>SI, DEBIESE ACATAR LA RESOLUCIÓN DE LA HAYA</c:v>
                </c:pt>
              </c:strCache>
            </c:strRef>
          </c:tx>
          <c:spPr>
            <a:solidFill>
              <a:schemeClr val="accent6"/>
            </a:solidFill>
          </c:spPr>
          <c:dLbls>
            <c:txPr>
              <a:bodyPr/>
              <a:lstStyle/>
              <a:p>
                <a:pPr>
                  <a:defRPr sz="1200" b="1"/>
                </a:pPr>
                <a:endParaRPr lang="es-CL"/>
              </a:p>
            </c:txPr>
            <c:showVal val="1"/>
          </c:dLbls>
          <c:cat>
            <c:strRef>
              <c:f>'P8'!$C$2:$K$2</c:f>
              <c:strCache>
                <c:ptCount val="9"/>
                <c:pt idx="0">
                  <c:v>nov. 12</c:v>
                </c:pt>
                <c:pt idx="1">
                  <c:v>dic. 12</c:v>
                </c:pt>
                <c:pt idx="2">
                  <c:v>abr. 13</c:v>
                </c:pt>
                <c:pt idx="3">
                  <c:v>may.13</c:v>
                </c:pt>
                <c:pt idx="4">
                  <c:v>jun.13</c:v>
                </c:pt>
                <c:pt idx="5">
                  <c:v>jul.13</c:v>
                </c:pt>
                <c:pt idx="6">
                  <c:v>ago.13</c:v>
                </c:pt>
                <c:pt idx="7">
                  <c:v>oct.13</c:v>
                </c:pt>
                <c:pt idx="8">
                  <c:v>dic.13</c:v>
                </c:pt>
              </c:strCache>
            </c:strRef>
          </c:cat>
          <c:val>
            <c:numRef>
              <c:f>'P8'!$C$3:$K$3</c:f>
              <c:numCache>
                <c:formatCode>0.0%</c:formatCode>
                <c:ptCount val="9"/>
                <c:pt idx="0">
                  <c:v>0.5</c:v>
                </c:pt>
                <c:pt idx="1">
                  <c:v>0.50700000000000001</c:v>
                </c:pt>
                <c:pt idx="2">
                  <c:v>0.46600000000000003</c:v>
                </c:pt>
                <c:pt idx="3">
                  <c:v>0.40600000000000003</c:v>
                </c:pt>
                <c:pt idx="4">
                  <c:v>0.434</c:v>
                </c:pt>
                <c:pt idx="5">
                  <c:v>0.40600000000000003</c:v>
                </c:pt>
                <c:pt idx="6">
                  <c:v>0.39</c:v>
                </c:pt>
                <c:pt idx="7">
                  <c:v>0.496</c:v>
                </c:pt>
                <c:pt idx="8">
                  <c:v>0.47600000000000003</c:v>
                </c:pt>
              </c:numCache>
            </c:numRef>
          </c:val>
        </c:ser>
        <c:axId val="82919808"/>
        <c:axId val="82922112"/>
      </c:barChart>
      <c:catAx>
        <c:axId val="82919808"/>
        <c:scaling>
          <c:orientation val="minMax"/>
        </c:scaling>
        <c:axPos val="b"/>
        <c:tickLblPos val="nextTo"/>
        <c:crossAx val="82922112"/>
        <c:crosses val="autoZero"/>
        <c:auto val="1"/>
        <c:lblAlgn val="ctr"/>
        <c:lblOffset val="100"/>
      </c:catAx>
      <c:valAx>
        <c:axId val="82922112"/>
        <c:scaling>
          <c:orientation val="minMax"/>
          <c:max val="0.60000000000000064"/>
          <c:min val="0.25"/>
        </c:scaling>
        <c:axPos val="l"/>
        <c:numFmt formatCode="0.0%" sourceLinked="1"/>
        <c:tickLblPos val="nextTo"/>
        <c:txPr>
          <a:bodyPr/>
          <a:lstStyle/>
          <a:p>
            <a:pPr>
              <a:defRPr sz="1200"/>
            </a:pPr>
            <a:endParaRPr lang="es-CL"/>
          </a:p>
        </c:txPr>
        <c:crossAx val="82919808"/>
        <c:crosses val="autoZero"/>
        <c:crossBetween val="between"/>
        <c:majorUnit val="0.05"/>
      </c:valAx>
    </c:plotArea>
    <c:plotVisOnly val="1"/>
  </c:chart>
  <c:externalData r:id="rId1"/>
</c:chartSpace>
</file>

<file path=ppt/charts/chart16.xml><?xml version="1.0" encoding="utf-8"?>
<c:chartSpace xmlns:c="http://schemas.openxmlformats.org/drawingml/2006/chart" xmlns:a="http://schemas.openxmlformats.org/drawingml/2006/main" xmlns:r="http://schemas.openxmlformats.org/officeDocument/2006/relationships">
  <c:lang val="es-CL"/>
  <c:chart>
    <c:title>
      <c:layout/>
    </c:title>
    <c:plotArea>
      <c:layout/>
      <c:barChart>
        <c:barDir val="col"/>
        <c:grouping val="clustered"/>
        <c:ser>
          <c:idx val="0"/>
          <c:order val="0"/>
          <c:tx>
            <c:strRef>
              <c:f>'P9'!$A$4</c:f>
              <c:strCache>
                <c:ptCount val="1"/>
                <c:pt idx="0">
                  <c:v>SI, LO ACATARÁ </c:v>
                </c:pt>
              </c:strCache>
            </c:strRef>
          </c:tx>
          <c:spPr>
            <a:solidFill>
              <a:srgbClr val="2D2DB9"/>
            </a:solidFill>
          </c:spPr>
          <c:dLbls>
            <c:txPr>
              <a:bodyPr/>
              <a:lstStyle/>
              <a:p>
                <a:pPr>
                  <a:defRPr sz="1200" b="1"/>
                </a:pPr>
                <a:endParaRPr lang="es-CL"/>
              </a:p>
            </c:txPr>
            <c:showVal val="1"/>
          </c:dLbls>
          <c:cat>
            <c:strRef>
              <c:f>'P9'!$B$3:$I$3</c:f>
              <c:strCache>
                <c:ptCount val="8"/>
                <c:pt idx="0">
                  <c:v>dic. 12</c:v>
                </c:pt>
                <c:pt idx="1">
                  <c:v>abr. 13</c:v>
                </c:pt>
                <c:pt idx="2">
                  <c:v>may.13</c:v>
                </c:pt>
                <c:pt idx="3">
                  <c:v>jun.13</c:v>
                </c:pt>
                <c:pt idx="4">
                  <c:v>jul.13</c:v>
                </c:pt>
                <c:pt idx="5">
                  <c:v>ago.13</c:v>
                </c:pt>
                <c:pt idx="6">
                  <c:v>oct.13</c:v>
                </c:pt>
                <c:pt idx="7">
                  <c:v>dic.13</c:v>
                </c:pt>
              </c:strCache>
            </c:strRef>
          </c:cat>
          <c:val>
            <c:numRef>
              <c:f>'P9'!$B$4:$I$4</c:f>
              <c:numCache>
                <c:formatCode>0.0%</c:formatCode>
                <c:ptCount val="8"/>
                <c:pt idx="0">
                  <c:v>0.50700000000000001</c:v>
                </c:pt>
                <c:pt idx="1">
                  <c:v>0.36</c:v>
                </c:pt>
                <c:pt idx="2">
                  <c:v>0.42399999999999999</c:v>
                </c:pt>
                <c:pt idx="3">
                  <c:v>0.45500000000000002</c:v>
                </c:pt>
                <c:pt idx="4">
                  <c:v>0.35700000000000004</c:v>
                </c:pt>
                <c:pt idx="5">
                  <c:v>0.38500000000000001</c:v>
                </c:pt>
                <c:pt idx="6">
                  <c:v>0.44</c:v>
                </c:pt>
                <c:pt idx="7">
                  <c:v>0.39700000000000002</c:v>
                </c:pt>
              </c:numCache>
            </c:numRef>
          </c:val>
        </c:ser>
        <c:axId val="93512832"/>
        <c:axId val="93515136"/>
      </c:barChart>
      <c:catAx>
        <c:axId val="93512832"/>
        <c:scaling>
          <c:orientation val="minMax"/>
        </c:scaling>
        <c:axPos val="b"/>
        <c:tickLblPos val="nextTo"/>
        <c:crossAx val="93515136"/>
        <c:crosses val="autoZero"/>
        <c:auto val="1"/>
        <c:lblAlgn val="ctr"/>
        <c:lblOffset val="100"/>
      </c:catAx>
      <c:valAx>
        <c:axId val="93515136"/>
        <c:scaling>
          <c:orientation val="minMax"/>
        </c:scaling>
        <c:axPos val="l"/>
        <c:numFmt formatCode="0.0%" sourceLinked="1"/>
        <c:tickLblPos val="nextTo"/>
        <c:txPr>
          <a:bodyPr/>
          <a:lstStyle/>
          <a:p>
            <a:pPr>
              <a:defRPr sz="1200"/>
            </a:pPr>
            <a:endParaRPr lang="es-CL"/>
          </a:p>
        </c:txPr>
        <c:crossAx val="93512832"/>
        <c:crosses val="autoZero"/>
        <c:crossBetween val="between"/>
      </c:valAx>
    </c:plotArea>
    <c:plotVisOnly val="1"/>
  </c:chart>
  <c:externalData r:id="rId1"/>
</c:chartSpace>
</file>

<file path=ppt/charts/chart17.xml><?xml version="1.0" encoding="utf-8"?>
<c:chartSpace xmlns:c="http://schemas.openxmlformats.org/drawingml/2006/chart" xmlns:a="http://schemas.openxmlformats.org/drawingml/2006/main" xmlns:r="http://schemas.openxmlformats.org/officeDocument/2006/relationships">
  <c:lang val="es-CL"/>
  <c:style val="11"/>
  <c:chart>
    <c:plotArea>
      <c:layout>
        <c:manualLayout>
          <c:layoutTarget val="inner"/>
          <c:xMode val="edge"/>
          <c:yMode val="edge"/>
          <c:x val="0.10990507436570429"/>
          <c:y val="0.16289552347623218"/>
          <c:w val="0.86509492563429591"/>
          <c:h val="0.68673009623797043"/>
        </c:manualLayout>
      </c:layout>
      <c:lineChart>
        <c:grouping val="standard"/>
        <c:ser>
          <c:idx val="0"/>
          <c:order val="0"/>
          <c:tx>
            <c:strRef>
              <c:f>'P10'!$A$4</c:f>
              <c:strCache>
                <c:ptCount val="1"/>
                <c:pt idx="0">
                  <c:v>ESTÁ DISMINUYENDO</c:v>
                </c:pt>
              </c:strCache>
            </c:strRef>
          </c:tx>
          <c:spPr>
            <a:ln w="34925">
              <a:solidFill>
                <a:srgbClr val="1F497D"/>
              </a:solidFill>
            </a:ln>
          </c:spPr>
          <c:marker>
            <c:symbol val="square"/>
            <c:size val="5"/>
            <c:spPr>
              <a:solidFill>
                <a:srgbClr val="1F497D"/>
              </a:solidFill>
            </c:spPr>
          </c:marker>
          <c:dLbls>
            <c:dLbl>
              <c:idx val="2"/>
              <c:layout>
                <c:manualLayout>
                  <c:x val="0"/>
                  <c:y val="3.3542742169354461E-2"/>
                </c:manualLayout>
              </c:layout>
              <c:dLblPos val="b"/>
              <c:showVal val="1"/>
            </c:dLbl>
            <c:dLbl>
              <c:idx val="3"/>
              <c:layout>
                <c:manualLayout>
                  <c:x val="-1.7093897451690224E-3"/>
                  <c:y val="3.6897016386289838E-2"/>
                </c:manualLayout>
              </c:layout>
              <c:dLblPos val="b"/>
              <c:showVal val="1"/>
            </c:dLbl>
            <c:dLbl>
              <c:idx val="10"/>
              <c:layout>
                <c:manualLayout>
                  <c:x val="-3.4187794903380447E-3"/>
                  <c:y val="7.3794032772579676E-2"/>
                </c:manualLayout>
              </c:layout>
              <c:dLblPos val="b"/>
              <c:showVal val="1"/>
            </c:dLbl>
            <c:txPr>
              <a:bodyPr/>
              <a:lstStyle/>
              <a:p>
                <a:pPr>
                  <a:defRPr lang="es-ES"/>
                </a:pPr>
                <a:endParaRPr lang="es-CL"/>
              </a:p>
            </c:txPr>
            <c:dLblPos val="b"/>
            <c:showVal val="1"/>
          </c:dLbls>
          <c:cat>
            <c:strRef>
              <c:f>'P10'!$C$3:$M$3</c:f>
              <c:strCache>
                <c:ptCount val="11"/>
                <c:pt idx="0">
                  <c:v>ago. 12</c:v>
                </c:pt>
                <c:pt idx="1">
                  <c:v>sep. 12</c:v>
                </c:pt>
                <c:pt idx="2">
                  <c:v>oct. 12</c:v>
                </c:pt>
                <c:pt idx="3">
                  <c:v>nov. 12</c:v>
                </c:pt>
                <c:pt idx="4">
                  <c:v>abr. 13</c:v>
                </c:pt>
                <c:pt idx="5">
                  <c:v>may.13</c:v>
                </c:pt>
                <c:pt idx="6">
                  <c:v>jun.13</c:v>
                </c:pt>
                <c:pt idx="7">
                  <c:v>jul.13</c:v>
                </c:pt>
                <c:pt idx="8">
                  <c:v>ago.13</c:v>
                </c:pt>
                <c:pt idx="9">
                  <c:v>oct.13</c:v>
                </c:pt>
                <c:pt idx="10">
                  <c:v>dic.13</c:v>
                </c:pt>
              </c:strCache>
            </c:strRef>
          </c:cat>
          <c:val>
            <c:numRef>
              <c:f>'P10'!$C$4:$M$4</c:f>
              <c:numCache>
                <c:formatCode>0.0%</c:formatCode>
                <c:ptCount val="11"/>
                <c:pt idx="0">
                  <c:v>0.23200000000000001</c:v>
                </c:pt>
                <c:pt idx="1">
                  <c:v>0.29899999999999999</c:v>
                </c:pt>
                <c:pt idx="2">
                  <c:v>0.24099999999999999</c:v>
                </c:pt>
                <c:pt idx="3">
                  <c:v>0.253</c:v>
                </c:pt>
                <c:pt idx="4">
                  <c:v>0.36299999999999999</c:v>
                </c:pt>
                <c:pt idx="5">
                  <c:v>0.30399999999999999</c:v>
                </c:pt>
                <c:pt idx="6">
                  <c:v>0.22500000000000001</c:v>
                </c:pt>
                <c:pt idx="7">
                  <c:v>0.25600000000000001</c:v>
                </c:pt>
                <c:pt idx="8">
                  <c:v>0.27300000000000002</c:v>
                </c:pt>
                <c:pt idx="9">
                  <c:v>0.29799999999999999</c:v>
                </c:pt>
                <c:pt idx="10">
                  <c:v>0.26300000000000001</c:v>
                </c:pt>
              </c:numCache>
            </c:numRef>
          </c:val>
        </c:ser>
        <c:ser>
          <c:idx val="1"/>
          <c:order val="1"/>
          <c:tx>
            <c:strRef>
              <c:f>'P10'!$A$5</c:f>
              <c:strCache>
                <c:ptCount val="1"/>
                <c:pt idx="0">
                  <c:v>ESTÁ AUMENTANDO</c:v>
                </c:pt>
              </c:strCache>
            </c:strRef>
          </c:tx>
          <c:spPr>
            <a:ln w="34925">
              <a:solidFill>
                <a:srgbClr val="C00000"/>
              </a:solidFill>
            </a:ln>
          </c:spPr>
          <c:marker>
            <c:symbol val="square"/>
            <c:size val="5"/>
            <c:spPr>
              <a:solidFill>
                <a:schemeClr val="accent6"/>
              </a:solidFill>
            </c:spPr>
          </c:marker>
          <c:dLbls>
            <c:dLbl>
              <c:idx val="2"/>
              <c:layout>
                <c:manualLayout>
                  <c:x val="1.0256338471014134E-2"/>
                  <c:y val="-4.6959839037096163E-2"/>
                </c:manualLayout>
              </c:layout>
              <c:dLblPos val="t"/>
              <c:showVal val="1"/>
            </c:dLbl>
            <c:dLbl>
              <c:idx val="10"/>
              <c:layout>
                <c:manualLayout>
                  <c:x val="0"/>
                  <c:y val="-6.0376935904837919E-2"/>
                </c:manualLayout>
              </c:layout>
              <c:dLblPos val="t"/>
              <c:showVal val="1"/>
            </c:dLbl>
            <c:txPr>
              <a:bodyPr/>
              <a:lstStyle/>
              <a:p>
                <a:pPr>
                  <a:defRPr lang="es-ES" sz="1000" b="1"/>
                </a:pPr>
                <a:endParaRPr lang="es-CL"/>
              </a:p>
            </c:txPr>
            <c:dLblPos val="t"/>
            <c:showVal val="1"/>
          </c:dLbls>
          <c:cat>
            <c:strRef>
              <c:f>'P10'!$C$3:$M$3</c:f>
              <c:strCache>
                <c:ptCount val="11"/>
                <c:pt idx="0">
                  <c:v>ago. 12</c:v>
                </c:pt>
                <c:pt idx="1">
                  <c:v>sep. 12</c:v>
                </c:pt>
                <c:pt idx="2">
                  <c:v>oct. 12</c:v>
                </c:pt>
                <c:pt idx="3">
                  <c:v>nov. 12</c:v>
                </c:pt>
                <c:pt idx="4">
                  <c:v>abr. 13</c:v>
                </c:pt>
                <c:pt idx="5">
                  <c:v>may.13</c:v>
                </c:pt>
                <c:pt idx="6">
                  <c:v>jun.13</c:v>
                </c:pt>
                <c:pt idx="7">
                  <c:v>jul.13</c:v>
                </c:pt>
                <c:pt idx="8">
                  <c:v>ago.13</c:v>
                </c:pt>
                <c:pt idx="9">
                  <c:v>oct.13</c:v>
                </c:pt>
                <c:pt idx="10">
                  <c:v>dic.13</c:v>
                </c:pt>
              </c:strCache>
            </c:strRef>
          </c:cat>
          <c:val>
            <c:numRef>
              <c:f>'P10'!$C$5:$M$5</c:f>
              <c:numCache>
                <c:formatCode>0.0%</c:formatCode>
                <c:ptCount val="11"/>
                <c:pt idx="0">
                  <c:v>0.255</c:v>
                </c:pt>
                <c:pt idx="1">
                  <c:v>0.17599999999999999</c:v>
                </c:pt>
                <c:pt idx="2">
                  <c:v>0.22900000000000001</c:v>
                </c:pt>
                <c:pt idx="3">
                  <c:v>0.23699999999999999</c:v>
                </c:pt>
                <c:pt idx="4">
                  <c:v>0.17799999999999999</c:v>
                </c:pt>
                <c:pt idx="5">
                  <c:v>0.20399999999999999</c:v>
                </c:pt>
                <c:pt idx="6">
                  <c:v>0.23399999999999999</c:v>
                </c:pt>
                <c:pt idx="7">
                  <c:v>0.254</c:v>
                </c:pt>
                <c:pt idx="8" formatCode="0%">
                  <c:v>0.23300000000000001</c:v>
                </c:pt>
                <c:pt idx="9">
                  <c:v>0.223</c:v>
                </c:pt>
                <c:pt idx="10">
                  <c:v>0.23</c:v>
                </c:pt>
              </c:numCache>
            </c:numRef>
          </c:val>
        </c:ser>
        <c:marker val="1"/>
        <c:axId val="93137152"/>
        <c:axId val="94332800"/>
      </c:lineChart>
      <c:catAx>
        <c:axId val="93137152"/>
        <c:scaling>
          <c:orientation val="minMax"/>
        </c:scaling>
        <c:axPos val="b"/>
        <c:tickLblPos val="nextTo"/>
        <c:txPr>
          <a:bodyPr/>
          <a:lstStyle/>
          <a:p>
            <a:pPr>
              <a:defRPr lang="es-ES"/>
            </a:pPr>
            <a:endParaRPr lang="es-CL"/>
          </a:p>
        </c:txPr>
        <c:crossAx val="94332800"/>
        <c:crosses val="autoZero"/>
        <c:auto val="1"/>
        <c:lblAlgn val="ctr"/>
        <c:lblOffset val="100"/>
      </c:catAx>
      <c:valAx>
        <c:axId val="94332800"/>
        <c:scaling>
          <c:orientation val="minMax"/>
          <c:min val="0"/>
        </c:scaling>
        <c:axPos val="l"/>
        <c:numFmt formatCode="0%" sourceLinked="0"/>
        <c:tickLblPos val="nextTo"/>
        <c:txPr>
          <a:bodyPr/>
          <a:lstStyle/>
          <a:p>
            <a:pPr>
              <a:defRPr lang="es-ES"/>
            </a:pPr>
            <a:endParaRPr lang="es-CL"/>
          </a:p>
        </c:txPr>
        <c:crossAx val="93137152"/>
        <c:crosses val="autoZero"/>
        <c:crossBetween val="between"/>
      </c:valAx>
    </c:plotArea>
    <c:legend>
      <c:legendPos val="t"/>
      <c:layout/>
      <c:txPr>
        <a:bodyPr/>
        <a:lstStyle/>
        <a:p>
          <a:pPr>
            <a:defRPr lang="es-ES" sz="1200"/>
          </a:pPr>
          <a:endParaRPr lang="es-CL"/>
        </a:p>
      </c:txPr>
    </c:legend>
    <c:plotVisOnly val="1"/>
  </c:chart>
  <c:externalData r:id="rId1"/>
</c:chartSpace>
</file>

<file path=ppt/charts/chart18.xml><?xml version="1.0" encoding="utf-8"?>
<c:chartSpace xmlns:c="http://schemas.openxmlformats.org/drawingml/2006/chart" xmlns:a="http://schemas.openxmlformats.org/drawingml/2006/main" xmlns:r="http://schemas.openxmlformats.org/officeDocument/2006/relationships">
  <c:lang val="es-CL"/>
  <c:style val="11"/>
  <c:chart>
    <c:plotArea>
      <c:layout/>
      <c:lineChart>
        <c:grouping val="standard"/>
        <c:ser>
          <c:idx val="0"/>
          <c:order val="0"/>
          <c:tx>
            <c:strRef>
              <c:f>'P11'!$A$4</c:f>
              <c:strCache>
                <c:ptCount val="1"/>
                <c:pt idx="0">
                  <c:v>ESTÁ DISMINUYENDO</c:v>
                </c:pt>
              </c:strCache>
            </c:strRef>
          </c:tx>
          <c:spPr>
            <a:ln w="44450">
              <a:solidFill>
                <a:schemeClr val="accent6"/>
              </a:solidFill>
            </a:ln>
          </c:spPr>
          <c:marker>
            <c:symbol val="none"/>
          </c:marker>
          <c:dLbls>
            <c:txPr>
              <a:bodyPr/>
              <a:lstStyle/>
              <a:p>
                <a:pPr>
                  <a:defRPr lang="es-ES" sz="1100"/>
                </a:pPr>
                <a:endParaRPr lang="es-CL"/>
              </a:p>
            </c:txPr>
            <c:dLblPos val="t"/>
            <c:showVal val="1"/>
          </c:dLbls>
          <c:cat>
            <c:strRef>
              <c:f>'P11'!$C$3:$M$3</c:f>
              <c:strCache>
                <c:ptCount val="11"/>
                <c:pt idx="0">
                  <c:v>ago. 12</c:v>
                </c:pt>
                <c:pt idx="1">
                  <c:v>sep. 12</c:v>
                </c:pt>
                <c:pt idx="2">
                  <c:v>oct. 12</c:v>
                </c:pt>
                <c:pt idx="3">
                  <c:v>nov. 12</c:v>
                </c:pt>
                <c:pt idx="4">
                  <c:v>abr. 13</c:v>
                </c:pt>
                <c:pt idx="5">
                  <c:v>may.13</c:v>
                </c:pt>
                <c:pt idx="6">
                  <c:v>jun.13</c:v>
                </c:pt>
                <c:pt idx="7">
                  <c:v>jul.13</c:v>
                </c:pt>
                <c:pt idx="8">
                  <c:v>ago.13</c:v>
                </c:pt>
                <c:pt idx="9">
                  <c:v>oct.13</c:v>
                </c:pt>
                <c:pt idx="10">
                  <c:v>dic.13</c:v>
                </c:pt>
              </c:strCache>
            </c:strRef>
          </c:cat>
          <c:val>
            <c:numRef>
              <c:f>'P11'!$C$4:$M$4</c:f>
              <c:numCache>
                <c:formatCode>0.0%</c:formatCode>
                <c:ptCount val="11"/>
                <c:pt idx="0">
                  <c:v>0.106</c:v>
                </c:pt>
                <c:pt idx="1">
                  <c:v>0.125</c:v>
                </c:pt>
                <c:pt idx="2">
                  <c:v>0.13900000000000001</c:v>
                </c:pt>
                <c:pt idx="3">
                  <c:v>0.10299999999999999</c:v>
                </c:pt>
                <c:pt idx="4">
                  <c:v>0.128</c:v>
                </c:pt>
                <c:pt idx="5">
                  <c:v>0.112</c:v>
                </c:pt>
                <c:pt idx="6">
                  <c:v>8.5000000000000006E-2</c:v>
                </c:pt>
                <c:pt idx="7">
                  <c:v>0.11</c:v>
                </c:pt>
                <c:pt idx="8">
                  <c:v>0.123</c:v>
                </c:pt>
                <c:pt idx="9">
                  <c:v>0.129</c:v>
                </c:pt>
                <c:pt idx="10">
                  <c:v>0.112</c:v>
                </c:pt>
              </c:numCache>
            </c:numRef>
          </c:val>
        </c:ser>
        <c:ser>
          <c:idx val="1"/>
          <c:order val="1"/>
          <c:tx>
            <c:strRef>
              <c:f>'P11'!$A$5</c:f>
              <c:strCache>
                <c:ptCount val="1"/>
                <c:pt idx="0">
                  <c:v>ESTÁ AUMENTANDO</c:v>
                </c:pt>
              </c:strCache>
            </c:strRef>
          </c:tx>
          <c:spPr>
            <a:ln w="44450">
              <a:solidFill>
                <a:srgbClr val="C00000"/>
              </a:solidFill>
            </a:ln>
          </c:spPr>
          <c:marker>
            <c:symbol val="none"/>
          </c:marker>
          <c:dLbls>
            <c:txPr>
              <a:bodyPr/>
              <a:lstStyle/>
              <a:p>
                <a:pPr>
                  <a:defRPr lang="es-ES" sz="1100"/>
                </a:pPr>
                <a:endParaRPr lang="es-CL"/>
              </a:p>
            </c:txPr>
            <c:dLblPos val="t"/>
            <c:showVal val="1"/>
          </c:dLbls>
          <c:cat>
            <c:strRef>
              <c:f>'P11'!$C$3:$M$3</c:f>
              <c:strCache>
                <c:ptCount val="11"/>
                <c:pt idx="0">
                  <c:v>ago. 12</c:v>
                </c:pt>
                <c:pt idx="1">
                  <c:v>sep. 12</c:v>
                </c:pt>
                <c:pt idx="2">
                  <c:v>oct. 12</c:v>
                </c:pt>
                <c:pt idx="3">
                  <c:v>nov. 12</c:v>
                </c:pt>
                <c:pt idx="4">
                  <c:v>abr. 13</c:v>
                </c:pt>
                <c:pt idx="5">
                  <c:v>may.13</c:v>
                </c:pt>
                <c:pt idx="6">
                  <c:v>jun.13</c:v>
                </c:pt>
                <c:pt idx="7">
                  <c:v>jul.13</c:v>
                </c:pt>
                <c:pt idx="8">
                  <c:v>ago.13</c:v>
                </c:pt>
                <c:pt idx="9">
                  <c:v>oct.13</c:v>
                </c:pt>
                <c:pt idx="10">
                  <c:v>dic.13</c:v>
                </c:pt>
              </c:strCache>
            </c:strRef>
          </c:cat>
          <c:val>
            <c:numRef>
              <c:f>'P11'!$C$5:$M$5</c:f>
              <c:numCache>
                <c:formatCode>0.0%</c:formatCode>
                <c:ptCount val="11"/>
                <c:pt idx="0">
                  <c:v>0.44500000000000001</c:v>
                </c:pt>
                <c:pt idx="1">
                  <c:v>0.38</c:v>
                </c:pt>
                <c:pt idx="2">
                  <c:v>0.4</c:v>
                </c:pt>
                <c:pt idx="3">
                  <c:v>0.44700000000000001</c:v>
                </c:pt>
                <c:pt idx="4">
                  <c:v>0.40799999999999997</c:v>
                </c:pt>
                <c:pt idx="5">
                  <c:v>0.436</c:v>
                </c:pt>
                <c:pt idx="6">
                  <c:v>0.45500000000000002</c:v>
                </c:pt>
                <c:pt idx="7">
                  <c:v>0.44400000000000001</c:v>
                </c:pt>
                <c:pt idx="8">
                  <c:v>0.438</c:v>
                </c:pt>
                <c:pt idx="9">
                  <c:v>0.47499999999999998</c:v>
                </c:pt>
                <c:pt idx="10">
                  <c:v>0.42699999999999999</c:v>
                </c:pt>
              </c:numCache>
            </c:numRef>
          </c:val>
        </c:ser>
        <c:marker val="1"/>
        <c:axId val="95979776"/>
        <c:axId val="95989760"/>
      </c:lineChart>
      <c:catAx>
        <c:axId val="95979776"/>
        <c:scaling>
          <c:orientation val="minMax"/>
        </c:scaling>
        <c:axPos val="b"/>
        <c:tickLblPos val="nextTo"/>
        <c:txPr>
          <a:bodyPr/>
          <a:lstStyle/>
          <a:p>
            <a:pPr>
              <a:defRPr lang="es-ES"/>
            </a:pPr>
            <a:endParaRPr lang="es-CL"/>
          </a:p>
        </c:txPr>
        <c:crossAx val="95989760"/>
        <c:crosses val="autoZero"/>
        <c:auto val="1"/>
        <c:lblAlgn val="ctr"/>
        <c:lblOffset val="100"/>
      </c:catAx>
      <c:valAx>
        <c:axId val="95989760"/>
        <c:scaling>
          <c:orientation val="minMax"/>
        </c:scaling>
        <c:axPos val="l"/>
        <c:numFmt formatCode="0%" sourceLinked="0"/>
        <c:tickLblPos val="nextTo"/>
        <c:txPr>
          <a:bodyPr/>
          <a:lstStyle/>
          <a:p>
            <a:pPr>
              <a:defRPr lang="es-ES"/>
            </a:pPr>
            <a:endParaRPr lang="es-CL"/>
          </a:p>
        </c:txPr>
        <c:crossAx val="95979776"/>
        <c:crosses val="autoZero"/>
        <c:crossBetween val="between"/>
      </c:valAx>
    </c:plotArea>
    <c:legend>
      <c:legendPos val="t"/>
      <c:layout/>
      <c:txPr>
        <a:bodyPr/>
        <a:lstStyle/>
        <a:p>
          <a:pPr>
            <a:defRPr lang="es-ES" sz="1200"/>
          </a:pPr>
          <a:endParaRPr lang="es-CL"/>
        </a:p>
      </c:txPr>
    </c:legend>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s-CL"/>
  <c:chart>
    <c:view3D>
      <c:rotX val="30"/>
      <c:perspective val="30"/>
    </c:view3D>
    <c:plotArea>
      <c:layout/>
      <c:pie3DChart>
        <c:varyColors val="1"/>
        <c:ser>
          <c:idx val="0"/>
          <c:order val="0"/>
          <c:explosion val="25"/>
          <c:dPt>
            <c:idx val="2"/>
            <c:spPr>
              <a:solidFill>
                <a:srgbClr val="FFC000"/>
              </a:solidFill>
            </c:spPr>
          </c:dPt>
          <c:dLbls>
            <c:dLbl>
              <c:idx val="0"/>
              <c:layout>
                <c:manualLayout>
                  <c:x val="0.10627944937355226"/>
                  <c:y val="0"/>
                </c:manualLayout>
              </c:layout>
              <c:dLblPos val="outEnd"/>
              <c:showVal val="1"/>
              <c:showCatName val="1"/>
              <c:separator>
</c:separator>
            </c:dLbl>
            <c:dLbl>
              <c:idx val="1"/>
              <c:layout>
                <c:manualLayout>
                  <c:x val="5.9902962374184E-2"/>
                  <c:y val="5.8034589434194685E-2"/>
                </c:manualLayout>
              </c:layout>
              <c:dLblPos val="outEnd"/>
              <c:showVal val="1"/>
              <c:showCatName val="1"/>
              <c:separator>
</c:separator>
            </c:dLbl>
            <c:dLbl>
              <c:idx val="2"/>
              <c:layout>
                <c:manualLayout>
                  <c:x val="-5.4105901499262955E-2"/>
                  <c:y val="-2.9629422249596388E-2"/>
                </c:manualLayout>
              </c:layout>
              <c:dLblPos val="outEnd"/>
              <c:showVal val="1"/>
              <c:showCatName val="1"/>
              <c:separator>
</c:separator>
            </c:dLbl>
            <c:txPr>
              <a:bodyPr/>
              <a:lstStyle/>
              <a:p>
                <a:pPr>
                  <a:defRPr sz="1400" b="1"/>
                </a:pPr>
                <a:endParaRPr lang="es-CL"/>
              </a:p>
            </c:txPr>
            <c:dLblPos val="outEnd"/>
            <c:showVal val="1"/>
            <c:showCatName val="1"/>
            <c:separator>
</c:separator>
            <c:showLeaderLines val="1"/>
          </c:dLbls>
          <c:cat>
            <c:strRef>
              <c:f>Sheet1!$B$11:$B$13</c:f>
              <c:strCache>
                <c:ptCount val="3"/>
                <c:pt idx="0">
                  <c:v>NS-NR</c:v>
                </c:pt>
                <c:pt idx="1">
                  <c:v>VA A CLASIFICAR</c:v>
                </c:pt>
                <c:pt idx="2">
                  <c:v>NO VA A CLASIFICAR</c:v>
                </c:pt>
              </c:strCache>
            </c:strRef>
          </c:cat>
          <c:val>
            <c:numRef>
              <c:f>Sheet1!$C$11:$C$13</c:f>
              <c:numCache>
                <c:formatCode>####.0</c:formatCode>
                <c:ptCount val="3"/>
                <c:pt idx="0">
                  <c:v>2.9013539651837523</c:v>
                </c:pt>
                <c:pt idx="1">
                  <c:v>72.340425531914903</c:v>
                </c:pt>
                <c:pt idx="2">
                  <c:v>24.758220502901356</c:v>
                </c:pt>
              </c:numCache>
            </c:numRef>
          </c:val>
        </c:ser>
      </c:pie3DChart>
    </c:plotArea>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s-CL"/>
  <c:chart>
    <c:view3D>
      <c:rotX val="30"/>
      <c:perspective val="30"/>
    </c:view3D>
    <c:plotArea>
      <c:layout/>
      <c:pie3DChart>
        <c:varyColors val="1"/>
        <c:ser>
          <c:idx val="0"/>
          <c:order val="0"/>
          <c:explosion val="25"/>
          <c:dPt>
            <c:idx val="2"/>
            <c:spPr>
              <a:solidFill>
                <a:srgbClr val="FFC000"/>
              </a:solidFill>
            </c:spPr>
          </c:dPt>
          <c:dLbls>
            <c:dLbl>
              <c:idx val="0"/>
              <c:layout>
                <c:manualLayout>
                  <c:x val="6.6230473263803685E-2"/>
                  <c:y val="3.5413746891537453E-3"/>
                </c:manualLayout>
              </c:layout>
              <c:dLblPos val="outEnd"/>
              <c:showVal val="1"/>
              <c:showCatName val="1"/>
              <c:separator>
</c:separator>
            </c:dLbl>
            <c:dLbl>
              <c:idx val="1"/>
              <c:layout>
                <c:manualLayout>
                  <c:x val="7.8430823601872784E-2"/>
                  <c:y val="4.9579245648152435E-2"/>
                </c:manualLayout>
              </c:layout>
              <c:dLblPos val="outEnd"/>
              <c:showVal val="1"/>
              <c:showCatName val="1"/>
              <c:separator>
</c:separator>
            </c:dLbl>
            <c:dLbl>
              <c:idx val="2"/>
              <c:layout>
                <c:manualLayout>
                  <c:x val="-0.11328896742492735"/>
                  <c:y val="-1.4165498756614981E-2"/>
                </c:manualLayout>
              </c:layout>
              <c:dLblPos val="outEnd"/>
              <c:showVal val="1"/>
              <c:showCatName val="1"/>
              <c:separator>
</c:separator>
            </c:dLbl>
            <c:dLbl>
              <c:idx val="3"/>
              <c:layout>
                <c:manualLayout>
                  <c:x val="-0.13768966810106556"/>
                  <c:y val="2.1248248134922473E-2"/>
                </c:manualLayout>
              </c:layout>
              <c:dLblPos val="outEnd"/>
              <c:showVal val="1"/>
              <c:showCatName val="1"/>
              <c:separator>
</c:separator>
            </c:dLbl>
            <c:txPr>
              <a:bodyPr/>
              <a:lstStyle/>
              <a:p>
                <a:pPr>
                  <a:defRPr sz="1400" b="1"/>
                </a:pPr>
                <a:endParaRPr lang="es-CL"/>
              </a:p>
            </c:txPr>
            <c:dLblPos val="outEnd"/>
            <c:showVal val="1"/>
            <c:showCatName val="1"/>
            <c:separator>
</c:separator>
            <c:showLeaderLines val="1"/>
          </c:dLbls>
          <c:cat>
            <c:strRef>
              <c:f>Sheet1!$B$11:$B$14</c:f>
              <c:strCache>
                <c:ptCount val="4"/>
                <c:pt idx="0">
                  <c:v>NS-NR</c:v>
                </c:pt>
                <c:pt idx="1">
                  <c:v>MUCHAS POSIBILIDADES</c:v>
                </c:pt>
                <c:pt idx="2">
                  <c:v>POCAS POSIBILIDADES</c:v>
                </c:pt>
                <c:pt idx="3">
                  <c:v>NINGUNA POSIBILIDAD</c:v>
                </c:pt>
              </c:strCache>
            </c:strRef>
          </c:cat>
          <c:val>
            <c:numRef>
              <c:f>Sheet1!$C$11:$C$14</c:f>
              <c:numCache>
                <c:formatCode>####.0</c:formatCode>
                <c:ptCount val="4"/>
                <c:pt idx="0">
                  <c:v>2.1276595744680851</c:v>
                </c:pt>
                <c:pt idx="1">
                  <c:v>24.758220502901356</c:v>
                </c:pt>
                <c:pt idx="2">
                  <c:v>59.187620889748551</c:v>
                </c:pt>
                <c:pt idx="3">
                  <c:v>13.926499032882012</c:v>
                </c:pt>
              </c:numCache>
            </c:numRef>
          </c:val>
        </c:ser>
      </c:pie3DChart>
    </c:plotArea>
    <c:plotVisOnly val="1"/>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s-CL"/>
  <c:style val="11"/>
  <c:chart>
    <c:title>
      <c:tx>
        <c:rich>
          <a:bodyPr/>
          <a:lstStyle/>
          <a:p>
            <a:pPr>
              <a:defRPr lang="es-ES"/>
            </a:pPr>
            <a:r>
              <a:rPr lang="en-US"/>
              <a:t>% A favor</a:t>
            </a:r>
          </a:p>
        </c:rich>
      </c:tx>
      <c:layout>
        <c:manualLayout>
          <c:xMode val="edge"/>
          <c:yMode val="edge"/>
          <c:x val="0.39542811598868949"/>
          <c:y val="2.8174197672573855E-3"/>
        </c:manualLayout>
      </c:layout>
    </c:title>
    <c:plotArea>
      <c:layout/>
      <c:lineChart>
        <c:grouping val="standard"/>
        <c:ser>
          <c:idx val="0"/>
          <c:order val="0"/>
          <c:tx>
            <c:strRef>
              <c:f>'P2'!$A$5</c:f>
              <c:strCache>
                <c:ptCount val="1"/>
                <c:pt idx="0">
                  <c:v>A favor</c:v>
                </c:pt>
              </c:strCache>
            </c:strRef>
          </c:tx>
          <c:spPr>
            <a:ln w="44450">
              <a:solidFill>
                <a:schemeClr val="accent6"/>
              </a:solidFill>
            </a:ln>
          </c:spPr>
          <c:marker>
            <c:symbol val="square"/>
            <c:size val="5"/>
            <c:spPr>
              <a:solidFill>
                <a:schemeClr val="accent1"/>
              </a:solidFill>
              <a:ln>
                <a:solidFill>
                  <a:schemeClr val="accent1"/>
                </a:solidFill>
              </a:ln>
            </c:spPr>
          </c:marker>
          <c:dLbls>
            <c:dLbl>
              <c:idx val="4"/>
              <c:layout>
                <c:manualLayout>
                  <c:x val="-2.5925744468396839E-2"/>
                  <c:y val="5.925884449919281E-2"/>
                </c:manualLayout>
              </c:layout>
              <c:showVal val="1"/>
            </c:dLbl>
            <c:dLbl>
              <c:idx val="5"/>
              <c:layout>
                <c:manualLayout>
                  <c:x val="-2.4073905577797063E-2"/>
                  <c:y val="-4.4444133374394582E-2"/>
                </c:manualLayout>
              </c:layout>
              <c:showVal val="1"/>
            </c:dLbl>
            <c:dLbl>
              <c:idx val="9"/>
              <c:layout>
                <c:manualLayout>
                  <c:x val="-3.7036777811995485E-2"/>
                  <c:y val="-2.9629422249596388E-2"/>
                </c:manualLayout>
              </c:layout>
              <c:showVal val="1"/>
            </c:dLbl>
            <c:dLbl>
              <c:idx val="10"/>
              <c:layout>
                <c:manualLayout>
                  <c:x val="-9.2591944529988712E-3"/>
                  <c:y val="4.8147811155594127E-2"/>
                </c:manualLayout>
              </c:layout>
              <c:showVal val="1"/>
            </c:dLbl>
            <c:txPr>
              <a:bodyPr/>
              <a:lstStyle/>
              <a:p>
                <a:pPr>
                  <a:defRPr sz="1200" b="1"/>
                </a:pPr>
                <a:endParaRPr lang="es-CL"/>
              </a:p>
            </c:txPr>
            <c:showVal val="1"/>
          </c:dLbls>
          <c:cat>
            <c:strRef>
              <c:f>'P2'!$D$4:$N$4</c:f>
              <c:strCache>
                <c:ptCount val="11"/>
                <c:pt idx="0">
                  <c:v>ago. 12</c:v>
                </c:pt>
                <c:pt idx="1">
                  <c:v>sept. 12</c:v>
                </c:pt>
                <c:pt idx="2">
                  <c:v>oct. 12</c:v>
                </c:pt>
                <c:pt idx="3">
                  <c:v>nov. 12</c:v>
                </c:pt>
                <c:pt idx="4">
                  <c:v>abr. 13</c:v>
                </c:pt>
                <c:pt idx="5">
                  <c:v>may.13</c:v>
                </c:pt>
                <c:pt idx="6">
                  <c:v>jun.13</c:v>
                </c:pt>
                <c:pt idx="7">
                  <c:v>jul.13</c:v>
                </c:pt>
                <c:pt idx="8">
                  <c:v>ago.13</c:v>
                </c:pt>
                <c:pt idx="9">
                  <c:v>oct.13</c:v>
                </c:pt>
                <c:pt idx="10">
                  <c:v>dic-13</c:v>
                </c:pt>
              </c:strCache>
            </c:strRef>
          </c:cat>
          <c:val>
            <c:numRef>
              <c:f>'P2'!$D$5:$N$5</c:f>
              <c:numCache>
                <c:formatCode>0.0%</c:formatCode>
                <c:ptCount val="11"/>
                <c:pt idx="0">
                  <c:v>0.82</c:v>
                </c:pt>
                <c:pt idx="1">
                  <c:v>0.80700000000000005</c:v>
                </c:pt>
                <c:pt idx="2">
                  <c:v>0.77500000000000002</c:v>
                </c:pt>
                <c:pt idx="3">
                  <c:v>0.81100000000000005</c:v>
                </c:pt>
                <c:pt idx="4">
                  <c:v>0.86</c:v>
                </c:pt>
                <c:pt idx="5">
                  <c:v>0.86</c:v>
                </c:pt>
                <c:pt idx="6">
                  <c:v>0.82799999999999996</c:v>
                </c:pt>
                <c:pt idx="7">
                  <c:v>0.78</c:v>
                </c:pt>
                <c:pt idx="8">
                  <c:v>0.81200000000000006</c:v>
                </c:pt>
                <c:pt idx="9">
                  <c:v>0.83099999999999996</c:v>
                </c:pt>
                <c:pt idx="10">
                  <c:v>0.82599999999999996</c:v>
                </c:pt>
              </c:numCache>
            </c:numRef>
          </c:val>
        </c:ser>
        <c:marker val="1"/>
        <c:axId val="55638272"/>
        <c:axId val="56588928"/>
      </c:lineChart>
      <c:catAx>
        <c:axId val="55638272"/>
        <c:scaling>
          <c:orientation val="minMax"/>
        </c:scaling>
        <c:axPos val="b"/>
        <c:numFmt formatCode="0.0%" sourceLinked="1"/>
        <c:tickLblPos val="nextTo"/>
        <c:txPr>
          <a:bodyPr/>
          <a:lstStyle/>
          <a:p>
            <a:pPr>
              <a:defRPr lang="es-ES" sz="1050"/>
            </a:pPr>
            <a:endParaRPr lang="es-CL"/>
          </a:p>
        </c:txPr>
        <c:crossAx val="56588928"/>
        <c:crosses val="autoZero"/>
        <c:auto val="1"/>
        <c:lblAlgn val="ctr"/>
        <c:lblOffset val="100"/>
      </c:catAx>
      <c:valAx>
        <c:axId val="56588928"/>
        <c:scaling>
          <c:orientation val="minMax"/>
        </c:scaling>
        <c:axPos val="l"/>
        <c:numFmt formatCode="0.0%" sourceLinked="1"/>
        <c:tickLblPos val="nextTo"/>
        <c:txPr>
          <a:bodyPr/>
          <a:lstStyle/>
          <a:p>
            <a:pPr>
              <a:defRPr lang="es-ES" sz="1200"/>
            </a:pPr>
            <a:endParaRPr lang="es-CL"/>
          </a:p>
        </c:txPr>
        <c:crossAx val="55638272"/>
        <c:crosses val="autoZero"/>
        <c:crossBetween val="between"/>
      </c:valAx>
    </c:plotArea>
    <c:plotVisOnly val="1"/>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s-CL"/>
  <c:chart>
    <c:title>
      <c:layout/>
    </c:title>
    <c:plotArea>
      <c:layout>
        <c:manualLayout>
          <c:layoutTarget val="inner"/>
          <c:xMode val="edge"/>
          <c:yMode val="edge"/>
          <c:x val="0.10641408926254745"/>
          <c:y val="0.13235564016660911"/>
          <c:w val="0.88495603674540679"/>
          <c:h val="0.65482210557013765"/>
        </c:manualLayout>
      </c:layout>
      <c:lineChart>
        <c:grouping val="standard"/>
        <c:ser>
          <c:idx val="0"/>
          <c:order val="0"/>
          <c:tx>
            <c:strRef>
              <c:f>'P3'!$B$17</c:f>
              <c:strCache>
                <c:ptCount val="1"/>
                <c:pt idx="0">
                  <c:v>A favor</c:v>
                </c:pt>
              </c:strCache>
            </c:strRef>
          </c:tx>
          <c:spPr>
            <a:ln w="44450">
              <a:solidFill>
                <a:schemeClr val="accent6"/>
              </a:solidFill>
            </a:ln>
          </c:spPr>
          <c:marker>
            <c:symbol val="square"/>
            <c:size val="5"/>
            <c:spPr>
              <a:solidFill>
                <a:schemeClr val="accent1"/>
              </a:solidFill>
              <a:ln>
                <a:solidFill>
                  <a:schemeClr val="accent2"/>
                </a:solidFill>
              </a:ln>
            </c:spPr>
          </c:marker>
          <c:dLbls>
            <c:dLbl>
              <c:idx val="0"/>
              <c:layout>
                <c:manualLayout>
                  <c:x val="-2.8208994859280516E-2"/>
                  <c:y val="-8.4464850639715622E-2"/>
                </c:manualLayout>
              </c:layout>
              <c:showVal val="1"/>
            </c:dLbl>
            <c:dLbl>
              <c:idx val="1"/>
              <c:layout>
                <c:manualLayout>
                  <c:x val="-3.969767252858545E-2"/>
                  <c:y val="-5.9258844499192775E-2"/>
                </c:manualLayout>
              </c:layout>
              <c:showVal val="1"/>
            </c:dLbl>
            <c:dLbl>
              <c:idx val="2"/>
              <c:layout>
                <c:manualLayout>
                  <c:x val="-3.2793729480135807E-2"/>
                  <c:y val="6.2551002526925706E-2"/>
                </c:manualLayout>
              </c:layout>
              <c:showVal val="1"/>
            </c:dLbl>
            <c:dLbl>
              <c:idx val="3"/>
              <c:layout>
                <c:manualLayout>
                  <c:x val="-2.7615772193798575E-2"/>
                  <c:y val="6.9135318582391567E-2"/>
                </c:manualLayout>
              </c:layout>
              <c:showVal val="1"/>
            </c:dLbl>
            <c:txPr>
              <a:bodyPr/>
              <a:lstStyle/>
              <a:p>
                <a:pPr>
                  <a:defRPr sz="1200"/>
                </a:pPr>
                <a:endParaRPr lang="es-CL"/>
              </a:p>
            </c:txPr>
            <c:showVal val="1"/>
          </c:dLbls>
          <c:cat>
            <c:strRef>
              <c:f>'P3'!$D$16:$H$16</c:f>
              <c:strCache>
                <c:ptCount val="5"/>
                <c:pt idx="0">
                  <c:v>jun.13</c:v>
                </c:pt>
                <c:pt idx="1">
                  <c:v>jul.13</c:v>
                </c:pt>
                <c:pt idx="2">
                  <c:v>ago.13</c:v>
                </c:pt>
                <c:pt idx="3">
                  <c:v>oct.13</c:v>
                </c:pt>
                <c:pt idx="4">
                  <c:v>dic.13</c:v>
                </c:pt>
              </c:strCache>
            </c:strRef>
          </c:cat>
          <c:val>
            <c:numRef>
              <c:f>'P3'!$D$17:$H$17</c:f>
              <c:numCache>
                <c:formatCode>_-* #,##0.0_-;\-* #,##0.0_-;_-* "-"??_-;_-@_-</c:formatCode>
                <c:ptCount val="5"/>
                <c:pt idx="0" formatCode="General">
                  <c:v>48.6</c:v>
                </c:pt>
                <c:pt idx="1">
                  <c:v>52.4</c:v>
                </c:pt>
                <c:pt idx="2" formatCode="General">
                  <c:v>48.7</c:v>
                </c:pt>
                <c:pt idx="3" formatCode="General">
                  <c:v>56.2</c:v>
                </c:pt>
                <c:pt idx="4" formatCode="General">
                  <c:v>50.5</c:v>
                </c:pt>
              </c:numCache>
            </c:numRef>
          </c:val>
        </c:ser>
        <c:marker val="1"/>
        <c:axId val="65757568"/>
        <c:axId val="65823488"/>
      </c:lineChart>
      <c:catAx>
        <c:axId val="65757568"/>
        <c:scaling>
          <c:orientation val="minMax"/>
        </c:scaling>
        <c:axPos val="b"/>
        <c:tickLblPos val="nextTo"/>
        <c:crossAx val="65823488"/>
        <c:crosses val="autoZero"/>
        <c:auto val="1"/>
        <c:lblAlgn val="ctr"/>
        <c:lblOffset val="100"/>
      </c:catAx>
      <c:valAx>
        <c:axId val="65823488"/>
        <c:scaling>
          <c:orientation val="minMax"/>
          <c:min val="40"/>
        </c:scaling>
        <c:axPos val="l"/>
        <c:numFmt formatCode="General" sourceLinked="1"/>
        <c:tickLblPos val="nextTo"/>
        <c:txPr>
          <a:bodyPr/>
          <a:lstStyle/>
          <a:p>
            <a:pPr>
              <a:defRPr sz="1200"/>
            </a:pPr>
            <a:endParaRPr lang="es-CL"/>
          </a:p>
        </c:txPr>
        <c:crossAx val="65757568"/>
        <c:crosses val="autoZero"/>
        <c:crossBetween val="between"/>
      </c:valAx>
    </c:plotArea>
    <c:plotVisOnly val="1"/>
  </c:chart>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es-CL"/>
  <c:chart>
    <c:title>
      <c:layout/>
      <c:txPr>
        <a:bodyPr/>
        <a:lstStyle/>
        <a:p>
          <a:pPr>
            <a:defRPr lang="es-ES"/>
          </a:pPr>
          <a:endParaRPr lang="es-CL"/>
        </a:p>
      </c:txPr>
    </c:title>
    <c:plotArea>
      <c:layout>
        <c:manualLayout>
          <c:layoutTarget val="inner"/>
          <c:xMode val="edge"/>
          <c:yMode val="edge"/>
          <c:x val="0.15246801563607745"/>
          <c:y val="0.12005655253506538"/>
          <c:w val="0.84295844269466313"/>
          <c:h val="0.72089056244575711"/>
        </c:manualLayout>
      </c:layout>
      <c:lineChart>
        <c:grouping val="standard"/>
        <c:ser>
          <c:idx val="0"/>
          <c:order val="0"/>
          <c:tx>
            <c:strRef>
              <c:f>'P5 HA'!$B$6</c:f>
              <c:strCache>
                <c:ptCount val="1"/>
                <c:pt idx="0">
                  <c:v>% A favor</c:v>
                </c:pt>
              </c:strCache>
            </c:strRef>
          </c:tx>
          <c:spPr>
            <a:ln w="44450">
              <a:solidFill>
                <a:srgbClr val="2D2DB9"/>
              </a:solidFill>
            </a:ln>
          </c:spPr>
          <c:marker>
            <c:symbol val="square"/>
            <c:size val="5"/>
          </c:marker>
          <c:dLbls>
            <c:dLbl>
              <c:idx val="1"/>
              <c:layout>
                <c:manualLayout>
                  <c:x val="-1.7957225605815992E-3"/>
                  <c:y val="9.5999328088692298E-2"/>
                </c:manualLayout>
              </c:layout>
              <c:dLblPos val="t"/>
              <c:showVal val="1"/>
            </c:dLbl>
            <c:dLbl>
              <c:idx val="5"/>
              <c:layout>
                <c:manualLayout>
                  <c:x val="-5.3871676817447978E-3"/>
                  <c:y val="9.2443797418740731E-2"/>
                </c:manualLayout>
              </c:layout>
              <c:dLblPos val="t"/>
              <c:showVal val="1"/>
            </c:dLbl>
            <c:txPr>
              <a:bodyPr/>
              <a:lstStyle/>
              <a:p>
                <a:pPr>
                  <a:defRPr lang="es-ES" sz="1200" b="1"/>
                </a:pPr>
                <a:endParaRPr lang="es-CL"/>
              </a:p>
            </c:txPr>
            <c:dLblPos val="t"/>
            <c:showVal val="1"/>
          </c:dLbls>
          <c:cat>
            <c:strRef>
              <c:f>'P5 HA'!$E$5:$O$5</c:f>
              <c:strCache>
                <c:ptCount val="11"/>
                <c:pt idx="0">
                  <c:v>ago. 12</c:v>
                </c:pt>
                <c:pt idx="1">
                  <c:v>sept. 12</c:v>
                </c:pt>
                <c:pt idx="2">
                  <c:v>oct. 12</c:v>
                </c:pt>
                <c:pt idx="3">
                  <c:v>nov. 12</c:v>
                </c:pt>
                <c:pt idx="4">
                  <c:v>abr. 13</c:v>
                </c:pt>
                <c:pt idx="5">
                  <c:v>may.13</c:v>
                </c:pt>
                <c:pt idx="6">
                  <c:v>jun.13</c:v>
                </c:pt>
                <c:pt idx="7">
                  <c:v>jul.13</c:v>
                </c:pt>
                <c:pt idx="8">
                  <c:v>ago.13</c:v>
                </c:pt>
                <c:pt idx="9">
                  <c:v>oct.13</c:v>
                </c:pt>
                <c:pt idx="10">
                  <c:v>dic.13</c:v>
                </c:pt>
              </c:strCache>
            </c:strRef>
          </c:cat>
          <c:val>
            <c:numRef>
              <c:f>'P5 HA'!$E$6:$O$6</c:f>
              <c:numCache>
                <c:formatCode>0.0%</c:formatCode>
                <c:ptCount val="11"/>
                <c:pt idx="0">
                  <c:v>0.70499999999999996</c:v>
                </c:pt>
                <c:pt idx="1">
                  <c:v>0.53700000000000003</c:v>
                </c:pt>
                <c:pt idx="2">
                  <c:v>0.56999999999999995</c:v>
                </c:pt>
                <c:pt idx="3">
                  <c:v>0.64800000000000002</c:v>
                </c:pt>
                <c:pt idx="4">
                  <c:v>0.67200000000000004</c:v>
                </c:pt>
                <c:pt idx="5">
                  <c:v>0.61199999999999999</c:v>
                </c:pt>
                <c:pt idx="6">
                  <c:v>0.62</c:v>
                </c:pt>
                <c:pt idx="7">
                  <c:v>0.60499999999999998</c:v>
                </c:pt>
                <c:pt idx="8">
                  <c:v>0.625</c:v>
                </c:pt>
                <c:pt idx="9">
                  <c:v>0.57499999999999996</c:v>
                </c:pt>
                <c:pt idx="10">
                  <c:v>0.629</c:v>
                </c:pt>
              </c:numCache>
            </c:numRef>
          </c:val>
        </c:ser>
        <c:marker val="1"/>
        <c:axId val="65821696"/>
        <c:axId val="65851776"/>
      </c:lineChart>
      <c:catAx>
        <c:axId val="65821696"/>
        <c:scaling>
          <c:orientation val="minMax"/>
        </c:scaling>
        <c:axPos val="b"/>
        <c:tickLblPos val="nextTo"/>
        <c:txPr>
          <a:bodyPr/>
          <a:lstStyle/>
          <a:p>
            <a:pPr>
              <a:defRPr lang="es-ES"/>
            </a:pPr>
            <a:endParaRPr lang="es-CL"/>
          </a:p>
        </c:txPr>
        <c:crossAx val="65851776"/>
        <c:crosses val="autoZero"/>
        <c:auto val="1"/>
        <c:lblAlgn val="ctr"/>
        <c:lblOffset val="100"/>
      </c:catAx>
      <c:valAx>
        <c:axId val="65851776"/>
        <c:scaling>
          <c:orientation val="minMax"/>
          <c:max val="0.8"/>
          <c:min val="0.45"/>
        </c:scaling>
        <c:axPos val="l"/>
        <c:numFmt formatCode="0.0%" sourceLinked="1"/>
        <c:tickLblPos val="nextTo"/>
        <c:txPr>
          <a:bodyPr/>
          <a:lstStyle/>
          <a:p>
            <a:pPr>
              <a:defRPr lang="es-ES" sz="1200"/>
            </a:pPr>
            <a:endParaRPr lang="es-CL"/>
          </a:p>
        </c:txPr>
        <c:crossAx val="65821696"/>
        <c:crosses val="autoZero"/>
        <c:crossBetween val="between"/>
      </c:valAx>
    </c:plotArea>
    <c:plotVisOnly val="1"/>
  </c:chart>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es-CL"/>
  <c:chart>
    <c:plotArea>
      <c:layout>
        <c:manualLayout>
          <c:layoutTarget val="inner"/>
          <c:xMode val="edge"/>
          <c:yMode val="edge"/>
          <c:x val="8.5648551534054651E-2"/>
          <c:y val="0.10979310730983509"/>
          <c:w val="0.88532670830307547"/>
          <c:h val="0.80377517440425128"/>
        </c:manualLayout>
      </c:layout>
      <c:lineChart>
        <c:grouping val="standard"/>
        <c:ser>
          <c:idx val="0"/>
          <c:order val="0"/>
          <c:spPr>
            <a:ln w="44450">
              <a:solidFill>
                <a:srgbClr val="2D2DB9"/>
              </a:solidFill>
            </a:ln>
          </c:spPr>
          <c:marker>
            <c:symbol val="square"/>
            <c:size val="5"/>
          </c:marker>
          <c:dPt>
            <c:idx val="3"/>
            <c:spPr>
              <a:ln w="44450">
                <a:solidFill>
                  <a:srgbClr val="2D2DB9"/>
                </a:solidFill>
              </a:ln>
            </c:spPr>
          </c:dPt>
          <c:dLbls>
            <c:dLbl>
              <c:idx val="3"/>
              <c:layout>
                <c:manualLayout>
                  <c:x val="-9.0702313008968524E-3"/>
                  <c:y val="4.2019907917609421E-2"/>
                </c:manualLayout>
              </c:layout>
              <c:showVal val="1"/>
            </c:dLbl>
            <c:dLbl>
              <c:idx val="4"/>
              <c:layout>
                <c:manualLayout>
                  <c:x val="-3.08387864230493E-2"/>
                  <c:y val="-4.848450913570318E-2"/>
                </c:manualLayout>
              </c:layout>
              <c:showVal val="1"/>
            </c:dLbl>
            <c:dLbl>
              <c:idx val="5"/>
              <c:layout>
                <c:manualLayout>
                  <c:x val="-3.9909017723946151E-2"/>
                  <c:y val="4.848450913570318E-2"/>
                </c:manualLayout>
              </c:layout>
              <c:showVal val="1"/>
            </c:dLbl>
            <c:dLbl>
              <c:idx val="7"/>
              <c:layout>
                <c:manualLayout>
                  <c:x val="-9.0702313008968524E-3"/>
                  <c:y val="4.2019907917609393E-2"/>
                </c:manualLayout>
              </c:layout>
              <c:showVal val="1"/>
            </c:dLbl>
            <c:dLbl>
              <c:idx val="8"/>
              <c:layout>
                <c:manualLayout>
                  <c:x val="-3.9909017723946151E-2"/>
                  <c:y val="-5.8181410962843808E-2"/>
                </c:manualLayout>
              </c:layout>
              <c:showVal val="1"/>
            </c:dLbl>
            <c:txPr>
              <a:bodyPr/>
              <a:lstStyle/>
              <a:p>
                <a:pPr>
                  <a:defRPr sz="1200" b="1"/>
                </a:pPr>
                <a:endParaRPr lang="es-CL"/>
              </a:p>
            </c:txPr>
            <c:showVal val="1"/>
          </c:dLbls>
          <c:cat>
            <c:strRef>
              <c:f>'P5 Mapu'!$B$7:$L$7</c:f>
              <c:strCache>
                <c:ptCount val="11"/>
                <c:pt idx="0">
                  <c:v>ago. 12</c:v>
                </c:pt>
                <c:pt idx="1">
                  <c:v>sep. 12</c:v>
                </c:pt>
                <c:pt idx="2">
                  <c:v>oct. 12</c:v>
                </c:pt>
                <c:pt idx="3">
                  <c:v>nov. 12</c:v>
                </c:pt>
                <c:pt idx="4">
                  <c:v>abr. 13</c:v>
                </c:pt>
                <c:pt idx="5">
                  <c:v>may.13</c:v>
                </c:pt>
                <c:pt idx="6">
                  <c:v>jun.13</c:v>
                </c:pt>
                <c:pt idx="7">
                  <c:v>jul.13</c:v>
                </c:pt>
                <c:pt idx="8">
                  <c:v>ago.13</c:v>
                </c:pt>
                <c:pt idx="9">
                  <c:v>oct.13</c:v>
                </c:pt>
                <c:pt idx="10">
                  <c:v>dic.13</c:v>
                </c:pt>
              </c:strCache>
            </c:strRef>
          </c:cat>
          <c:val>
            <c:numRef>
              <c:f>'P5 Mapu'!$B$8:$L$8</c:f>
              <c:numCache>
                <c:formatCode>0.0%</c:formatCode>
                <c:ptCount val="11"/>
                <c:pt idx="0">
                  <c:v>0.70499999999999996</c:v>
                </c:pt>
                <c:pt idx="1">
                  <c:v>0.53700000000000003</c:v>
                </c:pt>
                <c:pt idx="2">
                  <c:v>0.56999999999999995</c:v>
                </c:pt>
                <c:pt idx="3">
                  <c:v>0.64800000000000002</c:v>
                </c:pt>
                <c:pt idx="4">
                  <c:v>0.67200000000000004</c:v>
                </c:pt>
                <c:pt idx="5">
                  <c:v>0.61199999999999999</c:v>
                </c:pt>
                <c:pt idx="6">
                  <c:v>0.62</c:v>
                </c:pt>
                <c:pt idx="7">
                  <c:v>0.67900000000000005</c:v>
                </c:pt>
                <c:pt idx="8">
                  <c:v>0.71299999999999997</c:v>
                </c:pt>
                <c:pt idx="9">
                  <c:v>0.71</c:v>
                </c:pt>
                <c:pt idx="10">
                  <c:v>0.67500000000000004</c:v>
                </c:pt>
              </c:numCache>
            </c:numRef>
          </c:val>
        </c:ser>
        <c:marker val="1"/>
        <c:axId val="71952640"/>
        <c:axId val="71974912"/>
      </c:lineChart>
      <c:catAx>
        <c:axId val="71952640"/>
        <c:scaling>
          <c:orientation val="minMax"/>
        </c:scaling>
        <c:axPos val="b"/>
        <c:tickLblPos val="nextTo"/>
        <c:crossAx val="71974912"/>
        <c:crosses val="autoZero"/>
        <c:auto val="1"/>
        <c:lblAlgn val="ctr"/>
        <c:lblOffset val="100"/>
      </c:catAx>
      <c:valAx>
        <c:axId val="71974912"/>
        <c:scaling>
          <c:orientation val="minMax"/>
          <c:min val="0.45"/>
        </c:scaling>
        <c:axPos val="l"/>
        <c:numFmt formatCode="0.0%" sourceLinked="1"/>
        <c:tickLblPos val="nextTo"/>
        <c:txPr>
          <a:bodyPr/>
          <a:lstStyle/>
          <a:p>
            <a:pPr>
              <a:defRPr sz="1200"/>
            </a:pPr>
            <a:endParaRPr lang="es-CL"/>
          </a:p>
        </c:txPr>
        <c:crossAx val="71952640"/>
        <c:crosses val="autoZero"/>
        <c:crossBetween val="between"/>
      </c:valAx>
    </c:plotArea>
    <c:plotVisOnly val="1"/>
  </c:chart>
  <c:externalData r:id="rId1"/>
  <c:userShapes r:id="rId2"/>
</c:chartSpace>
</file>

<file path=ppt/charts/chart8.xml><?xml version="1.0" encoding="utf-8"?>
<c:chartSpace xmlns:c="http://schemas.openxmlformats.org/drawingml/2006/chart" xmlns:a="http://schemas.openxmlformats.org/drawingml/2006/main" xmlns:r="http://schemas.openxmlformats.org/officeDocument/2006/relationships">
  <c:lang val="es-CL"/>
  <c:chart>
    <c:title>
      <c:layout/>
      <c:txPr>
        <a:bodyPr/>
        <a:lstStyle/>
        <a:p>
          <a:pPr>
            <a:defRPr lang="es-ES"/>
          </a:pPr>
          <a:endParaRPr lang="es-CL"/>
        </a:p>
      </c:txPr>
    </c:title>
    <c:plotArea>
      <c:layout>
        <c:manualLayout>
          <c:layoutTarget val="inner"/>
          <c:xMode val="edge"/>
          <c:yMode val="edge"/>
          <c:x val="0.12121062992126011"/>
          <c:y val="0.20869240303295442"/>
          <c:w val="0.85101159230096235"/>
          <c:h val="0.65482210557013765"/>
        </c:manualLayout>
      </c:layout>
      <c:lineChart>
        <c:grouping val="standard"/>
        <c:ser>
          <c:idx val="0"/>
          <c:order val="0"/>
          <c:tx>
            <c:strRef>
              <c:f>'P5 Anda'!$A$3</c:f>
              <c:strCache>
                <c:ptCount val="1"/>
                <c:pt idx="0">
                  <c:v>% A favor</c:v>
                </c:pt>
              </c:strCache>
            </c:strRef>
          </c:tx>
          <c:spPr>
            <a:ln w="44450">
              <a:solidFill>
                <a:srgbClr val="2D2DB9"/>
              </a:solidFill>
            </a:ln>
          </c:spPr>
          <c:marker>
            <c:symbol val="diamond"/>
            <c:size val="5"/>
          </c:marker>
          <c:dLbls>
            <c:dLbl>
              <c:idx val="2"/>
              <c:layout>
                <c:manualLayout>
                  <c:x val="-1.8140462601793706E-3"/>
                  <c:y val="0.10398250072499864"/>
                </c:manualLayout>
              </c:layout>
              <c:dLblPos val="t"/>
              <c:showVal val="1"/>
            </c:dLbl>
            <c:dLbl>
              <c:idx val="9"/>
              <c:layout>
                <c:manualLayout>
                  <c:x val="3.6280925203587412E-3"/>
                  <c:y val="1.0062822650806319E-2"/>
                </c:manualLayout>
              </c:layout>
              <c:dLblPos val="t"/>
              <c:showVal val="1"/>
            </c:dLbl>
            <c:txPr>
              <a:bodyPr/>
              <a:lstStyle/>
              <a:p>
                <a:pPr>
                  <a:defRPr lang="es-ES" sz="1200" b="1"/>
                </a:pPr>
                <a:endParaRPr lang="es-CL"/>
              </a:p>
            </c:txPr>
            <c:dLblPos val="t"/>
            <c:showVal val="1"/>
          </c:dLbls>
          <c:cat>
            <c:strRef>
              <c:f>'P5 Anda'!$C$2:$L$2</c:f>
              <c:strCache>
                <c:ptCount val="10"/>
                <c:pt idx="0">
                  <c:v>sep. 12</c:v>
                </c:pt>
                <c:pt idx="1">
                  <c:v>oct. 12</c:v>
                </c:pt>
                <c:pt idx="2">
                  <c:v>nov. 12</c:v>
                </c:pt>
                <c:pt idx="3">
                  <c:v>abr. 13</c:v>
                </c:pt>
                <c:pt idx="4">
                  <c:v>may.13</c:v>
                </c:pt>
                <c:pt idx="5">
                  <c:v>jun.13</c:v>
                </c:pt>
                <c:pt idx="6">
                  <c:v>jul.13</c:v>
                </c:pt>
                <c:pt idx="7">
                  <c:v>ago.13</c:v>
                </c:pt>
                <c:pt idx="8">
                  <c:v>oct.13</c:v>
                </c:pt>
                <c:pt idx="9">
                  <c:v>dic.13</c:v>
                </c:pt>
              </c:strCache>
            </c:strRef>
          </c:cat>
          <c:val>
            <c:numRef>
              <c:f>'P5 Anda'!$C$3:$L$3</c:f>
              <c:numCache>
                <c:formatCode>0.0%</c:formatCode>
                <c:ptCount val="10"/>
                <c:pt idx="0">
                  <c:v>0.52900000000000003</c:v>
                </c:pt>
                <c:pt idx="1">
                  <c:v>0.75700000000000001</c:v>
                </c:pt>
                <c:pt idx="2">
                  <c:v>0.57399999999999995</c:v>
                </c:pt>
                <c:pt idx="3">
                  <c:v>0.57999999999999996</c:v>
                </c:pt>
                <c:pt idx="4">
                  <c:v>0.59799999999999998</c:v>
                </c:pt>
                <c:pt idx="5">
                  <c:v>0.52700000000000002</c:v>
                </c:pt>
                <c:pt idx="6">
                  <c:v>0.501</c:v>
                </c:pt>
                <c:pt idx="7">
                  <c:v>0.54400000000000004</c:v>
                </c:pt>
                <c:pt idx="8">
                  <c:v>0.53100000000000003</c:v>
                </c:pt>
                <c:pt idx="9">
                  <c:v>0.53400000000000003</c:v>
                </c:pt>
              </c:numCache>
            </c:numRef>
          </c:val>
        </c:ser>
        <c:marker val="1"/>
        <c:axId val="71950336"/>
        <c:axId val="71977600"/>
      </c:lineChart>
      <c:catAx>
        <c:axId val="71950336"/>
        <c:scaling>
          <c:orientation val="minMax"/>
        </c:scaling>
        <c:axPos val="b"/>
        <c:tickLblPos val="nextTo"/>
        <c:txPr>
          <a:bodyPr/>
          <a:lstStyle/>
          <a:p>
            <a:pPr>
              <a:defRPr lang="es-ES"/>
            </a:pPr>
            <a:endParaRPr lang="es-CL"/>
          </a:p>
        </c:txPr>
        <c:crossAx val="71977600"/>
        <c:crosses val="autoZero"/>
        <c:auto val="1"/>
        <c:lblAlgn val="ctr"/>
        <c:lblOffset val="100"/>
      </c:catAx>
      <c:valAx>
        <c:axId val="71977600"/>
        <c:scaling>
          <c:orientation val="minMax"/>
          <c:max val="0.8"/>
          <c:min val="0.45"/>
        </c:scaling>
        <c:axPos val="l"/>
        <c:numFmt formatCode="0%" sourceLinked="0"/>
        <c:tickLblPos val="nextTo"/>
        <c:txPr>
          <a:bodyPr/>
          <a:lstStyle/>
          <a:p>
            <a:pPr>
              <a:defRPr lang="es-ES" sz="1200"/>
            </a:pPr>
            <a:endParaRPr lang="es-CL"/>
          </a:p>
        </c:txPr>
        <c:crossAx val="71950336"/>
        <c:crosses val="autoZero"/>
        <c:crossBetween val="between"/>
      </c:valAx>
    </c:plotArea>
    <c:plotVisOnly val="1"/>
  </c:chart>
  <c:externalData r:id="rId1"/>
</c:chartSpace>
</file>

<file path=ppt/charts/chart9.xml><?xml version="1.0" encoding="utf-8"?>
<c:chartSpace xmlns:c="http://schemas.openxmlformats.org/drawingml/2006/chart" xmlns:a="http://schemas.openxmlformats.org/drawingml/2006/main" xmlns:r="http://schemas.openxmlformats.org/officeDocument/2006/relationships">
  <c:lang val="es-CL"/>
  <c:chart>
    <c:title>
      <c:layout/>
      <c:txPr>
        <a:bodyPr/>
        <a:lstStyle/>
        <a:p>
          <a:pPr>
            <a:defRPr lang="es-ES"/>
          </a:pPr>
          <a:endParaRPr lang="es-CL"/>
        </a:p>
      </c:txPr>
    </c:title>
    <c:plotArea>
      <c:layout/>
      <c:lineChart>
        <c:grouping val="standard"/>
        <c:ser>
          <c:idx val="0"/>
          <c:order val="0"/>
          <c:tx>
            <c:strRef>
              <c:f>'P5 Homo'!$B$3</c:f>
              <c:strCache>
                <c:ptCount val="1"/>
                <c:pt idx="0">
                  <c:v>% A favor</c:v>
                </c:pt>
              </c:strCache>
            </c:strRef>
          </c:tx>
          <c:spPr>
            <a:ln w="44450">
              <a:solidFill>
                <a:srgbClr val="2D2DB9"/>
              </a:solidFill>
            </a:ln>
          </c:spPr>
          <c:marker>
            <c:symbol val="square"/>
            <c:size val="5"/>
          </c:marker>
          <c:dLbls>
            <c:dLbl>
              <c:idx val="7"/>
              <c:layout>
                <c:manualLayout>
                  <c:x val="3.5555306699515663E-3"/>
                  <c:y val="8.7272116444265718E-2"/>
                </c:manualLayout>
              </c:layout>
              <c:dLblPos val="t"/>
              <c:showVal val="1"/>
            </c:dLbl>
            <c:txPr>
              <a:bodyPr/>
              <a:lstStyle/>
              <a:p>
                <a:pPr>
                  <a:defRPr lang="es-ES" sz="1200" b="1"/>
                </a:pPr>
                <a:endParaRPr lang="es-CL"/>
              </a:p>
            </c:txPr>
            <c:dLblPos val="t"/>
            <c:showVal val="1"/>
          </c:dLbls>
          <c:cat>
            <c:strRef>
              <c:f>'P5 Homo'!$D$2:$M$2</c:f>
              <c:strCache>
                <c:ptCount val="10"/>
                <c:pt idx="0">
                  <c:v>sep. 12</c:v>
                </c:pt>
                <c:pt idx="1">
                  <c:v>oct. 12</c:v>
                </c:pt>
                <c:pt idx="2">
                  <c:v>nov. 12</c:v>
                </c:pt>
                <c:pt idx="3">
                  <c:v>abr. 13</c:v>
                </c:pt>
                <c:pt idx="4">
                  <c:v>may.13</c:v>
                </c:pt>
                <c:pt idx="5">
                  <c:v>jun.13</c:v>
                </c:pt>
                <c:pt idx="6">
                  <c:v>jul.13</c:v>
                </c:pt>
                <c:pt idx="7">
                  <c:v>ago.13</c:v>
                </c:pt>
                <c:pt idx="8">
                  <c:v>oct.13</c:v>
                </c:pt>
                <c:pt idx="9">
                  <c:v>dic.13</c:v>
                </c:pt>
              </c:strCache>
            </c:strRef>
          </c:cat>
          <c:val>
            <c:numRef>
              <c:f>'P5 Homo'!$D$3:$M$3</c:f>
              <c:numCache>
                <c:formatCode>0.0%</c:formatCode>
                <c:ptCount val="10"/>
                <c:pt idx="0">
                  <c:v>0.45200000000000001</c:v>
                </c:pt>
                <c:pt idx="1">
                  <c:v>0.52800000000000002</c:v>
                </c:pt>
                <c:pt idx="2">
                  <c:v>0.46700000000000003</c:v>
                </c:pt>
                <c:pt idx="3">
                  <c:v>0.48</c:v>
                </c:pt>
                <c:pt idx="4">
                  <c:v>0.45799999999999996</c:v>
                </c:pt>
                <c:pt idx="5">
                  <c:v>0.51200000000000001</c:v>
                </c:pt>
                <c:pt idx="6">
                  <c:v>0.505</c:v>
                </c:pt>
                <c:pt idx="7">
                  <c:v>0.41899999999999998</c:v>
                </c:pt>
                <c:pt idx="8">
                  <c:v>0.53299999999999992</c:v>
                </c:pt>
                <c:pt idx="9">
                  <c:v>0.51500000000000001</c:v>
                </c:pt>
              </c:numCache>
            </c:numRef>
          </c:val>
        </c:ser>
        <c:marker val="1"/>
        <c:axId val="77752192"/>
        <c:axId val="77753728"/>
      </c:lineChart>
      <c:catAx>
        <c:axId val="77752192"/>
        <c:scaling>
          <c:orientation val="minMax"/>
        </c:scaling>
        <c:axPos val="b"/>
        <c:tickLblPos val="nextTo"/>
        <c:txPr>
          <a:bodyPr/>
          <a:lstStyle/>
          <a:p>
            <a:pPr>
              <a:defRPr lang="es-ES"/>
            </a:pPr>
            <a:endParaRPr lang="es-CL"/>
          </a:p>
        </c:txPr>
        <c:crossAx val="77753728"/>
        <c:crosses val="autoZero"/>
        <c:auto val="1"/>
        <c:lblAlgn val="ctr"/>
        <c:lblOffset val="100"/>
      </c:catAx>
      <c:valAx>
        <c:axId val="77753728"/>
        <c:scaling>
          <c:orientation val="minMax"/>
          <c:max val="0.75000000000000056"/>
          <c:min val="0.35000000000000026"/>
        </c:scaling>
        <c:axPos val="l"/>
        <c:numFmt formatCode="0%" sourceLinked="0"/>
        <c:tickLblPos val="nextTo"/>
        <c:txPr>
          <a:bodyPr/>
          <a:lstStyle/>
          <a:p>
            <a:pPr>
              <a:defRPr lang="es-ES" sz="1200"/>
            </a:pPr>
            <a:endParaRPr lang="es-CL"/>
          </a:p>
        </c:txPr>
        <c:crossAx val="77752192"/>
        <c:crosses val="autoZero"/>
        <c:crossBetween val="between"/>
      </c:valAx>
    </c:plotArea>
    <c:plotVisOnly val="1"/>
  </c:chart>
  <c:externalData r:id="rId1"/>
</c:chartSpace>
</file>

<file path=ppt/drawings/drawing1.xml><?xml version="1.0" encoding="utf-8"?>
<c:userShapes xmlns:c="http://schemas.openxmlformats.org/drawingml/2006/chart">
  <cdr:relSizeAnchor xmlns:cdr="http://schemas.openxmlformats.org/drawingml/2006/chartDrawing">
    <cdr:from>
      <cdr:x>0.38776</cdr:x>
      <cdr:y>0.09091</cdr:y>
    </cdr:from>
    <cdr:to>
      <cdr:x>0.60204</cdr:x>
      <cdr:y>0.16364</cdr:y>
    </cdr:to>
    <cdr:sp macro="" textlink="">
      <cdr:nvSpPr>
        <cdr:cNvPr id="2" name="1 CuadroTexto"/>
        <cdr:cNvSpPr txBox="1"/>
      </cdr:nvSpPr>
      <cdr:spPr>
        <a:xfrm xmlns:a="http://schemas.openxmlformats.org/drawingml/2006/main">
          <a:off x="2714644" y="357190"/>
          <a:ext cx="1500198" cy="285752"/>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endParaRPr lang="es-CL" sz="1100" dirty="0"/>
        </a:p>
      </cdr:txBody>
    </cdr:sp>
  </cdr:relSizeAnchor>
  <cdr:relSizeAnchor xmlns:cdr="http://schemas.openxmlformats.org/drawingml/2006/chartDrawing">
    <cdr:from>
      <cdr:x>0.37755</cdr:x>
      <cdr:y>0.07273</cdr:y>
    </cdr:from>
    <cdr:to>
      <cdr:x>0.60204</cdr:x>
      <cdr:y>0.14545</cdr:y>
    </cdr:to>
    <cdr:sp macro="" textlink="">
      <cdr:nvSpPr>
        <cdr:cNvPr id="3" name="2 CuadroTexto"/>
        <cdr:cNvSpPr txBox="1"/>
      </cdr:nvSpPr>
      <cdr:spPr>
        <a:xfrm xmlns:a="http://schemas.openxmlformats.org/drawingml/2006/main">
          <a:off x="2643206" y="285752"/>
          <a:ext cx="1571636" cy="285752"/>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pPr algn="ctr"/>
          <a:r>
            <a:rPr lang="es-CL" sz="1800" b="1" dirty="0" smtClean="0"/>
            <a:t>% A Favor</a:t>
          </a:r>
          <a:endParaRPr lang="es-CL" sz="1800" b="1"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xfrm>
            <a:off x="2" y="0"/>
            <a:ext cx="2982742" cy="465138"/>
          </a:xfrm>
          <a:prstGeom prst="rect">
            <a:avLst/>
          </a:prstGeom>
          <a:noFill/>
          <a:ln w="9525">
            <a:noFill/>
            <a:miter lim="800000"/>
            <a:headEnd/>
            <a:tailEnd/>
          </a:ln>
          <a:effectLst/>
        </p:spPr>
        <p:txBody>
          <a:bodyPr vert="horz" wrap="square" lIns="92647" tIns="46324" rIns="92647" bIns="46324" numCol="1" anchor="t" anchorCtr="0" compatLnSpc="1">
            <a:prstTxWarp prst="textNoShape">
              <a:avLst/>
            </a:prstTxWarp>
          </a:bodyPr>
          <a:lstStyle>
            <a:lvl1pPr defTabSz="927100">
              <a:defRPr sz="1200"/>
            </a:lvl1pPr>
          </a:lstStyle>
          <a:p>
            <a:pPr>
              <a:defRPr/>
            </a:pPr>
            <a:endParaRPr lang="es-ES"/>
          </a:p>
        </p:txBody>
      </p:sp>
      <p:sp>
        <p:nvSpPr>
          <p:cNvPr id="41987" name="Rectangle 3"/>
          <p:cNvSpPr>
            <a:spLocks noGrp="1" noChangeArrowheads="1"/>
          </p:cNvSpPr>
          <p:nvPr>
            <p:ph type="dt" sz="quarter" idx="1"/>
          </p:nvPr>
        </p:nvSpPr>
        <p:spPr bwMode="auto">
          <a:xfrm>
            <a:off x="3899071" y="0"/>
            <a:ext cx="2982742" cy="465138"/>
          </a:xfrm>
          <a:prstGeom prst="rect">
            <a:avLst/>
          </a:prstGeom>
          <a:noFill/>
          <a:ln w="9525">
            <a:noFill/>
            <a:miter lim="800000"/>
            <a:headEnd/>
            <a:tailEnd/>
          </a:ln>
          <a:effectLst/>
        </p:spPr>
        <p:txBody>
          <a:bodyPr vert="horz" wrap="square" lIns="92647" tIns="46324" rIns="92647" bIns="46324" numCol="1" anchor="t" anchorCtr="0" compatLnSpc="1">
            <a:prstTxWarp prst="textNoShape">
              <a:avLst/>
            </a:prstTxWarp>
          </a:bodyPr>
          <a:lstStyle>
            <a:lvl1pPr algn="r" defTabSz="927100">
              <a:defRPr sz="1200"/>
            </a:lvl1pPr>
          </a:lstStyle>
          <a:p>
            <a:pPr>
              <a:defRPr/>
            </a:pPr>
            <a:endParaRPr lang="es-ES"/>
          </a:p>
        </p:txBody>
      </p:sp>
      <p:sp>
        <p:nvSpPr>
          <p:cNvPr id="41988" name="Rectangle 4"/>
          <p:cNvSpPr>
            <a:spLocks noGrp="1" noChangeArrowheads="1"/>
          </p:cNvSpPr>
          <p:nvPr>
            <p:ph type="ftr" sz="quarter" idx="2"/>
          </p:nvPr>
        </p:nvSpPr>
        <p:spPr bwMode="auto">
          <a:xfrm>
            <a:off x="2" y="8831265"/>
            <a:ext cx="2982742" cy="465137"/>
          </a:xfrm>
          <a:prstGeom prst="rect">
            <a:avLst/>
          </a:prstGeom>
          <a:noFill/>
          <a:ln w="9525">
            <a:noFill/>
            <a:miter lim="800000"/>
            <a:headEnd/>
            <a:tailEnd/>
          </a:ln>
          <a:effectLst/>
        </p:spPr>
        <p:txBody>
          <a:bodyPr vert="horz" wrap="square" lIns="92647" tIns="46324" rIns="92647" bIns="46324" numCol="1" anchor="b" anchorCtr="0" compatLnSpc="1">
            <a:prstTxWarp prst="textNoShape">
              <a:avLst/>
            </a:prstTxWarp>
          </a:bodyPr>
          <a:lstStyle>
            <a:lvl1pPr defTabSz="927100">
              <a:defRPr sz="1200"/>
            </a:lvl1pPr>
          </a:lstStyle>
          <a:p>
            <a:pPr>
              <a:defRPr/>
            </a:pPr>
            <a:endParaRPr lang="es-ES"/>
          </a:p>
        </p:txBody>
      </p:sp>
      <p:sp>
        <p:nvSpPr>
          <p:cNvPr id="41989" name="Rectangle 5"/>
          <p:cNvSpPr>
            <a:spLocks noGrp="1" noChangeArrowheads="1"/>
          </p:cNvSpPr>
          <p:nvPr>
            <p:ph type="sldNum" sz="quarter" idx="3"/>
          </p:nvPr>
        </p:nvSpPr>
        <p:spPr bwMode="auto">
          <a:xfrm>
            <a:off x="3899071" y="8831265"/>
            <a:ext cx="2982742" cy="465137"/>
          </a:xfrm>
          <a:prstGeom prst="rect">
            <a:avLst/>
          </a:prstGeom>
          <a:noFill/>
          <a:ln w="9525">
            <a:noFill/>
            <a:miter lim="800000"/>
            <a:headEnd/>
            <a:tailEnd/>
          </a:ln>
          <a:effectLst/>
        </p:spPr>
        <p:txBody>
          <a:bodyPr vert="horz" wrap="square" lIns="92647" tIns="46324" rIns="92647" bIns="46324" numCol="1" anchor="b" anchorCtr="0" compatLnSpc="1">
            <a:prstTxWarp prst="textNoShape">
              <a:avLst/>
            </a:prstTxWarp>
          </a:bodyPr>
          <a:lstStyle>
            <a:lvl1pPr algn="r" defTabSz="927100">
              <a:defRPr sz="1200"/>
            </a:lvl1pPr>
          </a:lstStyle>
          <a:p>
            <a:pPr>
              <a:defRPr/>
            </a:pPr>
            <a:fld id="{88A3D75E-83C8-4CB8-A219-2615FACFD9C0}" type="slidenum">
              <a:rPr lang="es-ES"/>
              <a:pPr>
                <a:defRPr/>
              </a:pPr>
              <a:t>‹Nº›</a:t>
            </a:fld>
            <a:endParaRPr lang="es-ES"/>
          </a:p>
        </p:txBody>
      </p:sp>
    </p:spTree>
    <p:extLst>
      <p:ext uri="{BB962C8B-B14F-4D97-AF65-F5344CB8AC3E}">
        <p14:creationId xmlns:p14="http://schemas.microsoft.com/office/powerpoint/2010/main" xmlns="" val="80171176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2" y="0"/>
            <a:ext cx="2982742" cy="465138"/>
          </a:xfrm>
          <a:prstGeom prst="rect">
            <a:avLst/>
          </a:prstGeom>
          <a:noFill/>
          <a:ln w="9525">
            <a:noFill/>
            <a:miter lim="800000"/>
            <a:headEnd/>
            <a:tailEnd/>
          </a:ln>
          <a:effectLst/>
        </p:spPr>
        <p:txBody>
          <a:bodyPr vert="horz" wrap="square" lIns="92647" tIns="46324" rIns="92647" bIns="46324" numCol="1" anchor="t" anchorCtr="0" compatLnSpc="1">
            <a:prstTxWarp prst="textNoShape">
              <a:avLst/>
            </a:prstTxWarp>
          </a:bodyPr>
          <a:lstStyle>
            <a:lvl1pPr defTabSz="927100">
              <a:defRPr sz="1200"/>
            </a:lvl1pPr>
          </a:lstStyle>
          <a:p>
            <a:pPr>
              <a:defRPr/>
            </a:pPr>
            <a:endParaRPr lang="es-ES"/>
          </a:p>
        </p:txBody>
      </p:sp>
      <p:sp>
        <p:nvSpPr>
          <p:cNvPr id="5123" name="Rectangle 3"/>
          <p:cNvSpPr>
            <a:spLocks noGrp="1" noChangeArrowheads="1"/>
          </p:cNvSpPr>
          <p:nvPr>
            <p:ph type="dt" idx="1"/>
          </p:nvPr>
        </p:nvSpPr>
        <p:spPr bwMode="auto">
          <a:xfrm>
            <a:off x="3899071" y="0"/>
            <a:ext cx="2982742" cy="465138"/>
          </a:xfrm>
          <a:prstGeom prst="rect">
            <a:avLst/>
          </a:prstGeom>
          <a:noFill/>
          <a:ln w="9525">
            <a:noFill/>
            <a:miter lim="800000"/>
            <a:headEnd/>
            <a:tailEnd/>
          </a:ln>
          <a:effectLst/>
        </p:spPr>
        <p:txBody>
          <a:bodyPr vert="horz" wrap="square" lIns="92647" tIns="46324" rIns="92647" bIns="46324" numCol="1" anchor="t" anchorCtr="0" compatLnSpc="1">
            <a:prstTxWarp prst="textNoShape">
              <a:avLst/>
            </a:prstTxWarp>
          </a:bodyPr>
          <a:lstStyle>
            <a:lvl1pPr algn="r" defTabSz="927100">
              <a:defRPr sz="1200"/>
            </a:lvl1pPr>
          </a:lstStyle>
          <a:p>
            <a:pPr>
              <a:defRPr/>
            </a:pPr>
            <a:endParaRPr lang="es-ES"/>
          </a:p>
        </p:txBody>
      </p:sp>
      <p:sp>
        <p:nvSpPr>
          <p:cNvPr id="13316" name="Rectangle 4"/>
          <p:cNvSpPr>
            <a:spLocks noGrp="1" noRot="1" noChangeAspect="1" noChangeArrowheads="1" noTextEdit="1"/>
          </p:cNvSpPr>
          <p:nvPr>
            <p:ph type="sldImg" idx="2"/>
          </p:nvPr>
        </p:nvSpPr>
        <p:spPr bwMode="auto">
          <a:xfrm>
            <a:off x="1116013" y="696913"/>
            <a:ext cx="4649787" cy="348615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17889" y="4416428"/>
            <a:ext cx="5046040" cy="4183063"/>
          </a:xfrm>
          <a:prstGeom prst="rect">
            <a:avLst/>
          </a:prstGeom>
          <a:noFill/>
          <a:ln w="9525">
            <a:noFill/>
            <a:miter lim="800000"/>
            <a:headEnd/>
            <a:tailEnd/>
          </a:ln>
          <a:effectLst/>
        </p:spPr>
        <p:txBody>
          <a:bodyPr vert="horz" wrap="square" lIns="92647" tIns="46324" rIns="92647" bIns="46324" numCol="1" anchor="t" anchorCtr="0" compatLnSpc="1">
            <a:prstTxWarp prst="textNoShape">
              <a:avLst/>
            </a:prstTxWarp>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5126" name="Rectangle 6"/>
          <p:cNvSpPr>
            <a:spLocks noGrp="1" noChangeArrowheads="1"/>
          </p:cNvSpPr>
          <p:nvPr>
            <p:ph type="ftr" sz="quarter" idx="4"/>
          </p:nvPr>
        </p:nvSpPr>
        <p:spPr bwMode="auto">
          <a:xfrm>
            <a:off x="2" y="8831265"/>
            <a:ext cx="2982742" cy="465137"/>
          </a:xfrm>
          <a:prstGeom prst="rect">
            <a:avLst/>
          </a:prstGeom>
          <a:noFill/>
          <a:ln w="9525">
            <a:noFill/>
            <a:miter lim="800000"/>
            <a:headEnd/>
            <a:tailEnd/>
          </a:ln>
          <a:effectLst/>
        </p:spPr>
        <p:txBody>
          <a:bodyPr vert="horz" wrap="square" lIns="92647" tIns="46324" rIns="92647" bIns="46324" numCol="1" anchor="b" anchorCtr="0" compatLnSpc="1">
            <a:prstTxWarp prst="textNoShape">
              <a:avLst/>
            </a:prstTxWarp>
          </a:bodyPr>
          <a:lstStyle>
            <a:lvl1pPr defTabSz="927100">
              <a:defRPr sz="1200"/>
            </a:lvl1pPr>
          </a:lstStyle>
          <a:p>
            <a:pPr>
              <a:defRPr/>
            </a:pPr>
            <a:endParaRPr lang="es-ES"/>
          </a:p>
        </p:txBody>
      </p:sp>
      <p:sp>
        <p:nvSpPr>
          <p:cNvPr id="5127" name="Rectangle 7"/>
          <p:cNvSpPr>
            <a:spLocks noGrp="1" noChangeArrowheads="1"/>
          </p:cNvSpPr>
          <p:nvPr>
            <p:ph type="sldNum" sz="quarter" idx="5"/>
          </p:nvPr>
        </p:nvSpPr>
        <p:spPr bwMode="auto">
          <a:xfrm>
            <a:off x="3899071" y="8831265"/>
            <a:ext cx="2982742" cy="465137"/>
          </a:xfrm>
          <a:prstGeom prst="rect">
            <a:avLst/>
          </a:prstGeom>
          <a:noFill/>
          <a:ln w="9525">
            <a:noFill/>
            <a:miter lim="800000"/>
            <a:headEnd/>
            <a:tailEnd/>
          </a:ln>
          <a:effectLst/>
        </p:spPr>
        <p:txBody>
          <a:bodyPr vert="horz" wrap="square" lIns="92647" tIns="46324" rIns="92647" bIns="46324" numCol="1" anchor="b" anchorCtr="0" compatLnSpc="1">
            <a:prstTxWarp prst="textNoShape">
              <a:avLst/>
            </a:prstTxWarp>
          </a:bodyPr>
          <a:lstStyle>
            <a:lvl1pPr algn="r" defTabSz="927100">
              <a:defRPr sz="1200"/>
            </a:lvl1pPr>
          </a:lstStyle>
          <a:p>
            <a:pPr>
              <a:defRPr/>
            </a:pPr>
            <a:fld id="{F2D8FF26-2A25-4A16-8B3E-87D7A35AD98F}" type="slidenum">
              <a:rPr lang="es-ES"/>
              <a:pPr>
                <a:defRPr/>
              </a:pPr>
              <a:t>‹Nº›</a:t>
            </a:fld>
            <a:endParaRPr lang="es-ES"/>
          </a:p>
        </p:txBody>
      </p:sp>
    </p:spTree>
    <p:extLst>
      <p:ext uri="{BB962C8B-B14F-4D97-AF65-F5344CB8AC3E}">
        <p14:creationId xmlns:p14="http://schemas.microsoft.com/office/powerpoint/2010/main" xmlns="" val="229623916"/>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p:spPr>
        <p:txBody>
          <a:bodyPr/>
          <a:lstStyle/>
          <a:p>
            <a:fld id="{ECC9EBDF-3692-4C04-884D-9DC9A055ACD3}" type="slidenum">
              <a:rPr lang="es-ES" smtClean="0"/>
              <a:pPr/>
              <a:t>1</a:t>
            </a:fld>
            <a:endParaRPr lang="es-ES" smtClean="0"/>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p:spPr>
        <p:txBody>
          <a:bodyPr/>
          <a:lstStyle/>
          <a:p>
            <a:pPr eaLnBrk="1" hangingPunct="1"/>
            <a:endParaRPr lang="es-ES_tradnl"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p:spPr>
        <p:txBody>
          <a:bodyPr/>
          <a:lstStyle/>
          <a:p>
            <a:fld id="{ECC9EBDF-3692-4C04-884D-9DC9A055ACD3}" type="slidenum">
              <a:rPr lang="es-ES" smtClean="0">
                <a:solidFill>
                  <a:prstClr val="black"/>
                </a:solidFill>
              </a:rPr>
              <a:pPr/>
              <a:t>21</a:t>
            </a:fld>
            <a:endParaRPr lang="es-ES" smtClean="0">
              <a:solidFill>
                <a:prstClr val="black"/>
              </a:solidFill>
            </a:endParaRPr>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p:spPr>
        <p:txBody>
          <a:bodyPr/>
          <a:lstStyle/>
          <a:p>
            <a:pPr eaLnBrk="1" hangingPunct="1"/>
            <a:endParaRPr lang="es-ES_tradnl"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_tradnl"/>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_trad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_tradn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_tradn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_tradnl"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Trebuchet MS" pitchFamily="34" charset="0"/>
        </a:defRPr>
      </a:lvl2pPr>
      <a:lvl3pPr algn="ctr" rtl="0" eaLnBrk="0" fontAlgn="base" hangingPunct="0">
        <a:spcBef>
          <a:spcPct val="0"/>
        </a:spcBef>
        <a:spcAft>
          <a:spcPct val="0"/>
        </a:spcAft>
        <a:defRPr sz="4400">
          <a:solidFill>
            <a:schemeClr val="bg1"/>
          </a:solidFill>
          <a:latin typeface="Trebuchet MS" pitchFamily="34" charset="0"/>
        </a:defRPr>
      </a:lvl3pPr>
      <a:lvl4pPr algn="ctr" rtl="0" eaLnBrk="0" fontAlgn="base" hangingPunct="0">
        <a:spcBef>
          <a:spcPct val="0"/>
        </a:spcBef>
        <a:spcAft>
          <a:spcPct val="0"/>
        </a:spcAft>
        <a:defRPr sz="4400">
          <a:solidFill>
            <a:schemeClr val="bg1"/>
          </a:solidFill>
          <a:latin typeface="Trebuchet MS" pitchFamily="34" charset="0"/>
        </a:defRPr>
      </a:lvl4pPr>
      <a:lvl5pPr algn="ctr" rtl="0" eaLnBrk="0" fontAlgn="base" hangingPunct="0">
        <a:spcBef>
          <a:spcPct val="0"/>
        </a:spcBef>
        <a:spcAft>
          <a:spcPct val="0"/>
        </a:spcAft>
        <a:defRPr sz="4400">
          <a:solidFill>
            <a:schemeClr val="bg1"/>
          </a:solidFill>
          <a:latin typeface="Trebuchet MS" pitchFamily="34" charset="0"/>
        </a:defRPr>
      </a:lvl5pPr>
      <a:lvl6pPr marL="457200" algn="ctr" rtl="0" fontAlgn="base">
        <a:spcBef>
          <a:spcPct val="0"/>
        </a:spcBef>
        <a:spcAft>
          <a:spcPct val="0"/>
        </a:spcAft>
        <a:defRPr sz="4400">
          <a:solidFill>
            <a:schemeClr val="bg1"/>
          </a:solidFill>
          <a:latin typeface="Trebuchet MS" pitchFamily="34" charset="0"/>
        </a:defRPr>
      </a:lvl6pPr>
      <a:lvl7pPr marL="914400" algn="ctr" rtl="0" fontAlgn="base">
        <a:spcBef>
          <a:spcPct val="0"/>
        </a:spcBef>
        <a:spcAft>
          <a:spcPct val="0"/>
        </a:spcAft>
        <a:defRPr sz="4400">
          <a:solidFill>
            <a:schemeClr val="bg1"/>
          </a:solidFill>
          <a:latin typeface="Trebuchet MS" pitchFamily="34" charset="0"/>
        </a:defRPr>
      </a:lvl7pPr>
      <a:lvl8pPr marL="1371600" algn="ctr" rtl="0" fontAlgn="base">
        <a:spcBef>
          <a:spcPct val="0"/>
        </a:spcBef>
        <a:spcAft>
          <a:spcPct val="0"/>
        </a:spcAft>
        <a:defRPr sz="4400">
          <a:solidFill>
            <a:schemeClr val="bg1"/>
          </a:solidFill>
          <a:latin typeface="Trebuchet MS" pitchFamily="34" charset="0"/>
        </a:defRPr>
      </a:lvl8pPr>
      <a:lvl9pPr marL="1828800" algn="ctr" rtl="0" fontAlgn="base">
        <a:spcBef>
          <a:spcPct val="0"/>
        </a:spcBef>
        <a:spcAft>
          <a:spcPct val="0"/>
        </a:spcAft>
        <a:defRPr sz="4400">
          <a:solidFill>
            <a:schemeClr val="bg1"/>
          </a:solidFill>
          <a:latin typeface="Trebuchet MS"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Rectangle 2"/>
          <p:cNvSpPr>
            <a:spLocks noGrp="1" noChangeArrowheads="1"/>
          </p:cNvSpPr>
          <p:nvPr>
            <p:ph type="ctrTitle"/>
          </p:nvPr>
        </p:nvSpPr>
        <p:spPr>
          <a:xfrm>
            <a:off x="2698750" y="2071688"/>
            <a:ext cx="6659563" cy="2232025"/>
          </a:xfrm>
        </p:spPr>
        <p:txBody>
          <a:bodyPr/>
          <a:lstStyle/>
          <a:p>
            <a:pPr algn="l" eaLnBrk="1" hangingPunct="1"/>
            <a:r>
              <a:rPr lang="es-ES_tradnl" sz="3600" dirty="0" smtClean="0"/>
              <a:t>ENCUESTA COOPERATIVA IMAGINACCION</a:t>
            </a:r>
            <a:br>
              <a:rPr lang="es-ES_tradnl" sz="3600" dirty="0" smtClean="0"/>
            </a:br>
            <a:r>
              <a:rPr lang="es-ES_tradnl" sz="3600" dirty="0" smtClean="0"/>
              <a:t>UNIVERSIDAD CENTRAL</a:t>
            </a:r>
          </a:p>
        </p:txBody>
      </p:sp>
      <p:sp>
        <p:nvSpPr>
          <p:cNvPr id="5" name="Rectangle 3"/>
          <p:cNvSpPr txBox="1">
            <a:spLocks noChangeArrowheads="1"/>
          </p:cNvSpPr>
          <p:nvPr/>
        </p:nvSpPr>
        <p:spPr bwMode="auto">
          <a:xfrm>
            <a:off x="2740025" y="4077072"/>
            <a:ext cx="5903913" cy="12969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just">
              <a:spcBef>
                <a:spcPct val="20000"/>
              </a:spcBef>
              <a:defRPr/>
            </a:pPr>
            <a:r>
              <a:rPr lang="es-ES" kern="0" dirty="0" smtClean="0">
                <a:solidFill>
                  <a:srgbClr val="5F5F5F"/>
                </a:solidFill>
                <a:latin typeface="+mn-lt"/>
              </a:rPr>
              <a:t>Encuesta Cooperativa – Imaginaccion – Universidad Central.</a:t>
            </a:r>
          </a:p>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es-ES_tradnl" sz="2400" b="1" i="0" u="none" strike="noStrike" kern="0" cap="none" spc="0" normalizeH="0" baseline="0" noProof="0" dirty="0" smtClean="0">
                <a:ln>
                  <a:noFill/>
                </a:ln>
                <a:solidFill>
                  <a:srgbClr val="5F5F5F"/>
                </a:solidFill>
                <a:effectLst/>
                <a:uLnTx/>
                <a:uFillTx/>
                <a:latin typeface="+mn-lt"/>
                <a:ea typeface="+mn-ea"/>
                <a:cs typeface="+mn-cs"/>
              </a:rPr>
              <a:t>10 Diciembre 2013</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3"/>
          <p:cNvSpPr>
            <a:spLocks noGrp="1" noChangeArrowheads="1"/>
          </p:cNvSpPr>
          <p:nvPr>
            <p:ph type="title"/>
          </p:nvPr>
        </p:nvSpPr>
        <p:spPr>
          <a:xfrm>
            <a:off x="539552" y="188640"/>
            <a:ext cx="4608512" cy="1440160"/>
          </a:xfrm>
        </p:spPr>
        <p:txBody>
          <a:bodyPr/>
          <a:lstStyle/>
          <a:p>
            <a:pPr algn="just" eaLnBrk="1" hangingPunct="1"/>
            <a:r>
              <a:rPr lang="es-CL" sz="1800" b="1" dirty="0" smtClean="0">
                <a:latin typeface="Calibri" pitchFamily="34" charset="0"/>
              </a:rPr>
              <a:t>En los últimos años junto con el movimiento de los estudiantes se han generado otros movimientos sociales, en ese sentido</a:t>
            </a:r>
            <a:endParaRPr lang="es-CL" sz="1800" b="1" dirty="0">
              <a:latin typeface="Calibri" pitchFamily="34" charset="0"/>
            </a:endParaRPr>
          </a:p>
        </p:txBody>
      </p:sp>
      <p:sp>
        <p:nvSpPr>
          <p:cNvPr id="3" name="2 CuadroTexto"/>
          <p:cNvSpPr txBox="1"/>
          <p:nvPr/>
        </p:nvSpPr>
        <p:spPr>
          <a:xfrm>
            <a:off x="755576" y="1866310"/>
            <a:ext cx="7632000" cy="584775"/>
          </a:xfrm>
          <a:prstGeom prst="rect">
            <a:avLst/>
          </a:prstGeom>
          <a:noFill/>
        </p:spPr>
        <p:txBody>
          <a:bodyPr wrap="square" rtlCol="0">
            <a:spAutoFit/>
          </a:bodyPr>
          <a:lstStyle/>
          <a:p>
            <a:pPr algn="ctr"/>
            <a:r>
              <a:rPr lang="es-CL" sz="1600" b="1" i="1" dirty="0">
                <a:latin typeface="Calibri" pitchFamily="34" charset="0"/>
              </a:rPr>
              <a:t>En su </a:t>
            </a:r>
            <a:r>
              <a:rPr lang="es-CL" sz="1600" b="1" i="1" dirty="0" smtClean="0">
                <a:latin typeface="Calibri" pitchFamily="34" charset="0"/>
              </a:rPr>
              <a:t>familia,  están </a:t>
            </a:r>
            <a:r>
              <a:rPr lang="es-CL" sz="1600" b="1" i="1" dirty="0">
                <a:latin typeface="Calibri" pitchFamily="34" charset="0"/>
              </a:rPr>
              <a:t>a favor o en contra </a:t>
            </a:r>
            <a:r>
              <a:rPr lang="es-CL" sz="1600" b="1" i="1" dirty="0" smtClean="0">
                <a:latin typeface="Calibri" pitchFamily="34" charset="0"/>
              </a:rPr>
              <a:t>de la condonación de deudas a deudores habitacionales</a:t>
            </a:r>
            <a:r>
              <a:rPr lang="es-ES" sz="1600" b="1" i="1" dirty="0" smtClean="0">
                <a:latin typeface="Calibri" pitchFamily="34" charset="0"/>
              </a:rPr>
              <a:t>?</a:t>
            </a:r>
            <a:endParaRPr lang="es-ES" sz="1600" b="1" i="1" dirty="0">
              <a:latin typeface="Calibri" pitchFamily="34" charset="0"/>
            </a:endParaRPr>
          </a:p>
        </p:txBody>
      </p:sp>
      <p:graphicFrame>
        <p:nvGraphicFramePr>
          <p:cNvPr id="7" name="2 Gráfico"/>
          <p:cNvGraphicFramePr/>
          <p:nvPr/>
        </p:nvGraphicFramePr>
        <p:xfrm>
          <a:off x="857224" y="2500306"/>
          <a:ext cx="7358114" cy="378621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3"/>
          <p:cNvSpPr>
            <a:spLocks noGrp="1" noChangeArrowheads="1"/>
          </p:cNvSpPr>
          <p:nvPr>
            <p:ph type="title"/>
          </p:nvPr>
        </p:nvSpPr>
        <p:spPr>
          <a:xfrm>
            <a:off x="539552" y="188640"/>
            <a:ext cx="4608512" cy="1440160"/>
          </a:xfrm>
        </p:spPr>
        <p:txBody>
          <a:bodyPr/>
          <a:lstStyle/>
          <a:p>
            <a:pPr algn="just" eaLnBrk="1" hangingPunct="1"/>
            <a:r>
              <a:rPr lang="es-CL" sz="1800" b="1" dirty="0" smtClean="0">
                <a:latin typeface="Calibri" pitchFamily="34" charset="0"/>
              </a:rPr>
              <a:t>En los últimos años junto con el movimiento de los estudiantes se han generado otros movimientos sociales, en ese sentido</a:t>
            </a:r>
            <a:endParaRPr lang="es-CL" sz="1800" b="1" dirty="0">
              <a:latin typeface="Calibri" pitchFamily="34" charset="0"/>
            </a:endParaRPr>
          </a:p>
        </p:txBody>
      </p:sp>
      <p:sp>
        <p:nvSpPr>
          <p:cNvPr id="3" name="2 CuadroTexto"/>
          <p:cNvSpPr txBox="1"/>
          <p:nvPr/>
        </p:nvSpPr>
        <p:spPr>
          <a:xfrm>
            <a:off x="755576" y="1866310"/>
            <a:ext cx="7632000" cy="338554"/>
          </a:xfrm>
          <a:prstGeom prst="rect">
            <a:avLst/>
          </a:prstGeom>
          <a:noFill/>
        </p:spPr>
        <p:txBody>
          <a:bodyPr wrap="square" rtlCol="0">
            <a:spAutoFit/>
          </a:bodyPr>
          <a:lstStyle/>
          <a:p>
            <a:pPr algn="ctr"/>
            <a:r>
              <a:rPr lang="es-CL" sz="1600" b="1" i="1" dirty="0">
                <a:latin typeface="Calibri" pitchFamily="34" charset="0"/>
              </a:rPr>
              <a:t>En su </a:t>
            </a:r>
            <a:r>
              <a:rPr lang="es-CL" sz="1600" b="1" i="1" dirty="0" smtClean="0">
                <a:latin typeface="Calibri" pitchFamily="34" charset="0"/>
              </a:rPr>
              <a:t>familia,  están </a:t>
            </a:r>
            <a:r>
              <a:rPr lang="es-CL" sz="1600" b="1" i="1" dirty="0">
                <a:latin typeface="Calibri" pitchFamily="34" charset="0"/>
              </a:rPr>
              <a:t>a favor o en contra </a:t>
            </a:r>
            <a:r>
              <a:rPr lang="es-CL" sz="1600" b="1" i="1" dirty="0" smtClean="0">
                <a:latin typeface="Calibri" pitchFamily="34" charset="0"/>
              </a:rPr>
              <a:t>del matrimonio homosexual</a:t>
            </a:r>
            <a:r>
              <a:rPr lang="es-ES" sz="1600" b="1" i="1" dirty="0" smtClean="0">
                <a:latin typeface="Calibri" pitchFamily="34" charset="0"/>
              </a:rPr>
              <a:t>?</a:t>
            </a:r>
            <a:endParaRPr lang="es-ES" sz="1600" b="1" i="1" dirty="0">
              <a:latin typeface="Calibri" pitchFamily="34" charset="0"/>
            </a:endParaRPr>
          </a:p>
        </p:txBody>
      </p:sp>
      <p:graphicFrame>
        <p:nvGraphicFramePr>
          <p:cNvPr id="6" name="1 Gráfico"/>
          <p:cNvGraphicFramePr/>
          <p:nvPr/>
        </p:nvGraphicFramePr>
        <p:xfrm>
          <a:off x="857224" y="2285992"/>
          <a:ext cx="7358114" cy="392909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3"/>
          <p:cNvSpPr>
            <a:spLocks noGrp="1" noChangeArrowheads="1"/>
          </p:cNvSpPr>
          <p:nvPr>
            <p:ph type="title"/>
          </p:nvPr>
        </p:nvSpPr>
        <p:spPr>
          <a:xfrm>
            <a:off x="0" y="458118"/>
            <a:ext cx="5652120" cy="882650"/>
          </a:xfrm>
        </p:spPr>
        <p:txBody>
          <a:bodyPr/>
          <a:lstStyle/>
          <a:p>
            <a:pPr eaLnBrk="1" hangingPunct="1"/>
            <a:r>
              <a:rPr lang="es-ES_tradnl" sz="2400" b="1" dirty="0" smtClean="0">
                <a:latin typeface="Calibri" pitchFamily="34" charset="0"/>
              </a:rPr>
              <a:t>EVALUACIÓN</a:t>
            </a:r>
          </a:p>
        </p:txBody>
      </p:sp>
      <p:sp>
        <p:nvSpPr>
          <p:cNvPr id="3" name="2 Rectángulo"/>
          <p:cNvSpPr/>
          <p:nvPr/>
        </p:nvSpPr>
        <p:spPr>
          <a:xfrm>
            <a:off x="3310843" y="1763524"/>
            <a:ext cx="2546531" cy="338554"/>
          </a:xfrm>
          <a:prstGeom prst="rect">
            <a:avLst/>
          </a:prstGeom>
        </p:spPr>
        <p:txBody>
          <a:bodyPr wrap="none">
            <a:spAutoFit/>
          </a:bodyPr>
          <a:lstStyle/>
          <a:p>
            <a:pPr algn="ctr"/>
            <a:r>
              <a:rPr lang="es-ES" sz="1600" b="1" i="1" dirty="0">
                <a:latin typeface="Calibri" pitchFamily="34" charset="0"/>
              </a:rPr>
              <a:t>¿Con qué nota evaluaría…? </a:t>
            </a:r>
          </a:p>
        </p:txBody>
      </p:sp>
      <p:graphicFrame>
        <p:nvGraphicFramePr>
          <p:cNvPr id="4" name="2 Gráfico"/>
          <p:cNvGraphicFramePr/>
          <p:nvPr/>
        </p:nvGraphicFramePr>
        <p:xfrm>
          <a:off x="1142976" y="2214554"/>
          <a:ext cx="6715172" cy="414340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3"/>
          <p:cNvSpPr>
            <a:spLocks noGrp="1" noChangeArrowheads="1"/>
          </p:cNvSpPr>
          <p:nvPr>
            <p:ph type="title"/>
          </p:nvPr>
        </p:nvSpPr>
        <p:spPr>
          <a:xfrm>
            <a:off x="0" y="458118"/>
            <a:ext cx="5652120" cy="882650"/>
          </a:xfrm>
        </p:spPr>
        <p:txBody>
          <a:bodyPr/>
          <a:lstStyle/>
          <a:p>
            <a:pPr eaLnBrk="1" hangingPunct="1"/>
            <a:r>
              <a:rPr lang="es-ES_tradnl" sz="2400" b="1" dirty="0" smtClean="0">
                <a:latin typeface="Calibri" pitchFamily="34" charset="0"/>
              </a:rPr>
              <a:t>EVALUACIÓN</a:t>
            </a:r>
          </a:p>
        </p:txBody>
      </p:sp>
      <p:sp>
        <p:nvSpPr>
          <p:cNvPr id="3" name="2 Rectángulo"/>
          <p:cNvSpPr/>
          <p:nvPr/>
        </p:nvSpPr>
        <p:spPr>
          <a:xfrm>
            <a:off x="3310843" y="1763524"/>
            <a:ext cx="2546531" cy="338554"/>
          </a:xfrm>
          <a:prstGeom prst="rect">
            <a:avLst/>
          </a:prstGeom>
        </p:spPr>
        <p:txBody>
          <a:bodyPr wrap="none">
            <a:spAutoFit/>
          </a:bodyPr>
          <a:lstStyle/>
          <a:p>
            <a:pPr algn="ctr"/>
            <a:r>
              <a:rPr lang="es-ES" sz="1600" b="1" i="1" dirty="0">
                <a:latin typeface="Calibri" pitchFamily="34" charset="0"/>
              </a:rPr>
              <a:t>¿Con qué nota evaluaría…? </a:t>
            </a:r>
          </a:p>
        </p:txBody>
      </p:sp>
      <p:graphicFrame>
        <p:nvGraphicFramePr>
          <p:cNvPr id="4" name="2 Gráfico"/>
          <p:cNvGraphicFramePr/>
          <p:nvPr/>
        </p:nvGraphicFramePr>
        <p:xfrm>
          <a:off x="1071538" y="2357430"/>
          <a:ext cx="7215238" cy="378621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3"/>
          <p:cNvSpPr>
            <a:spLocks noGrp="1" noChangeArrowheads="1"/>
          </p:cNvSpPr>
          <p:nvPr>
            <p:ph type="title"/>
          </p:nvPr>
        </p:nvSpPr>
        <p:spPr>
          <a:xfrm>
            <a:off x="0" y="458118"/>
            <a:ext cx="5652120" cy="882650"/>
          </a:xfrm>
        </p:spPr>
        <p:txBody>
          <a:bodyPr/>
          <a:lstStyle/>
          <a:p>
            <a:pPr eaLnBrk="1" hangingPunct="1"/>
            <a:r>
              <a:rPr lang="es-ES_tradnl" sz="2400" b="1" dirty="0" smtClean="0">
                <a:latin typeface="Calibri" pitchFamily="34" charset="0"/>
              </a:rPr>
              <a:t>EVALUACIÓN</a:t>
            </a:r>
          </a:p>
        </p:txBody>
      </p:sp>
      <p:sp>
        <p:nvSpPr>
          <p:cNvPr id="3" name="2 Rectángulo"/>
          <p:cNvSpPr/>
          <p:nvPr/>
        </p:nvSpPr>
        <p:spPr>
          <a:xfrm>
            <a:off x="3310843" y="1763524"/>
            <a:ext cx="2546531" cy="338554"/>
          </a:xfrm>
          <a:prstGeom prst="rect">
            <a:avLst/>
          </a:prstGeom>
        </p:spPr>
        <p:txBody>
          <a:bodyPr wrap="none">
            <a:spAutoFit/>
          </a:bodyPr>
          <a:lstStyle/>
          <a:p>
            <a:pPr algn="ctr"/>
            <a:r>
              <a:rPr lang="es-ES" sz="1600" b="1" i="1" dirty="0">
                <a:latin typeface="Calibri" pitchFamily="34" charset="0"/>
              </a:rPr>
              <a:t>¿Con qué nota evaluaría…? </a:t>
            </a:r>
          </a:p>
        </p:txBody>
      </p:sp>
      <p:graphicFrame>
        <p:nvGraphicFramePr>
          <p:cNvPr id="4" name="2 Gráfico"/>
          <p:cNvGraphicFramePr/>
          <p:nvPr/>
        </p:nvGraphicFramePr>
        <p:xfrm>
          <a:off x="1142976" y="2285992"/>
          <a:ext cx="7143800" cy="385765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3"/>
          <p:cNvSpPr>
            <a:spLocks noGrp="1" noChangeArrowheads="1"/>
          </p:cNvSpPr>
          <p:nvPr>
            <p:ph type="title"/>
          </p:nvPr>
        </p:nvSpPr>
        <p:spPr>
          <a:xfrm>
            <a:off x="0" y="458118"/>
            <a:ext cx="5652120" cy="882650"/>
          </a:xfrm>
        </p:spPr>
        <p:txBody>
          <a:bodyPr/>
          <a:lstStyle/>
          <a:p>
            <a:pPr eaLnBrk="1" hangingPunct="1"/>
            <a:r>
              <a:rPr lang="es-ES_tradnl" sz="2400" b="1" dirty="0" smtClean="0">
                <a:latin typeface="Calibri" pitchFamily="34" charset="0"/>
              </a:rPr>
              <a:t>EVALUACIÓN</a:t>
            </a:r>
          </a:p>
        </p:txBody>
      </p:sp>
      <p:sp>
        <p:nvSpPr>
          <p:cNvPr id="3" name="2 Rectángulo"/>
          <p:cNvSpPr/>
          <p:nvPr/>
        </p:nvSpPr>
        <p:spPr>
          <a:xfrm>
            <a:off x="3310843" y="1763524"/>
            <a:ext cx="2546531" cy="338554"/>
          </a:xfrm>
          <a:prstGeom prst="rect">
            <a:avLst/>
          </a:prstGeom>
        </p:spPr>
        <p:txBody>
          <a:bodyPr wrap="none">
            <a:spAutoFit/>
          </a:bodyPr>
          <a:lstStyle/>
          <a:p>
            <a:pPr algn="ctr"/>
            <a:r>
              <a:rPr lang="es-ES" sz="1600" b="1" i="1" dirty="0">
                <a:latin typeface="Calibri" pitchFamily="34" charset="0"/>
              </a:rPr>
              <a:t>¿Con qué nota evaluaría…? </a:t>
            </a:r>
          </a:p>
        </p:txBody>
      </p:sp>
      <p:graphicFrame>
        <p:nvGraphicFramePr>
          <p:cNvPr id="4" name="3 Gráfico"/>
          <p:cNvGraphicFramePr/>
          <p:nvPr/>
        </p:nvGraphicFramePr>
        <p:xfrm>
          <a:off x="1214414" y="2357430"/>
          <a:ext cx="6858048" cy="378621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3"/>
          <p:cNvSpPr>
            <a:spLocks noGrp="1" noChangeArrowheads="1"/>
          </p:cNvSpPr>
          <p:nvPr>
            <p:ph type="title"/>
          </p:nvPr>
        </p:nvSpPr>
        <p:spPr>
          <a:xfrm>
            <a:off x="0" y="458118"/>
            <a:ext cx="5652120" cy="882650"/>
          </a:xfrm>
        </p:spPr>
        <p:txBody>
          <a:bodyPr/>
          <a:lstStyle/>
          <a:p>
            <a:pPr eaLnBrk="1" hangingPunct="1"/>
            <a:r>
              <a:rPr lang="es-ES_tradnl" sz="2400" b="1" dirty="0" smtClean="0">
                <a:latin typeface="Calibri" pitchFamily="34" charset="0"/>
              </a:rPr>
              <a:t>EVALUACIÓN</a:t>
            </a:r>
          </a:p>
        </p:txBody>
      </p:sp>
      <p:sp>
        <p:nvSpPr>
          <p:cNvPr id="3" name="2 Rectángulo"/>
          <p:cNvSpPr/>
          <p:nvPr/>
        </p:nvSpPr>
        <p:spPr>
          <a:xfrm>
            <a:off x="3310843" y="1763524"/>
            <a:ext cx="2546531" cy="338554"/>
          </a:xfrm>
          <a:prstGeom prst="rect">
            <a:avLst/>
          </a:prstGeom>
        </p:spPr>
        <p:txBody>
          <a:bodyPr wrap="none">
            <a:spAutoFit/>
          </a:bodyPr>
          <a:lstStyle/>
          <a:p>
            <a:pPr algn="ctr"/>
            <a:r>
              <a:rPr lang="es-ES" sz="1600" b="1" i="1" dirty="0">
                <a:latin typeface="Calibri" pitchFamily="34" charset="0"/>
              </a:rPr>
              <a:t>¿Con qué nota evaluaría…? </a:t>
            </a:r>
          </a:p>
        </p:txBody>
      </p:sp>
      <p:graphicFrame>
        <p:nvGraphicFramePr>
          <p:cNvPr id="4" name="2 Gráfico"/>
          <p:cNvGraphicFramePr/>
          <p:nvPr/>
        </p:nvGraphicFramePr>
        <p:xfrm>
          <a:off x="1071538" y="2428868"/>
          <a:ext cx="6858048" cy="35719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Rectangle 3"/>
          <p:cNvSpPr>
            <a:spLocks noGrp="1" noChangeArrowheads="1"/>
          </p:cNvSpPr>
          <p:nvPr>
            <p:ph type="title"/>
          </p:nvPr>
        </p:nvSpPr>
        <p:spPr>
          <a:xfrm>
            <a:off x="0" y="458118"/>
            <a:ext cx="5652120" cy="882650"/>
          </a:xfrm>
        </p:spPr>
        <p:txBody>
          <a:bodyPr/>
          <a:lstStyle/>
          <a:p>
            <a:pPr eaLnBrk="1" hangingPunct="1"/>
            <a:r>
              <a:rPr lang="es-ES_tradnl" sz="2400" b="1" dirty="0" smtClean="0">
                <a:latin typeface="Calibri" pitchFamily="34" charset="0"/>
              </a:rPr>
              <a:t>CONFLICTO LIMÍTROFE</a:t>
            </a:r>
          </a:p>
        </p:txBody>
      </p:sp>
      <p:sp>
        <p:nvSpPr>
          <p:cNvPr id="6" name="5 Rectángulo"/>
          <p:cNvSpPr/>
          <p:nvPr/>
        </p:nvSpPr>
        <p:spPr>
          <a:xfrm>
            <a:off x="714348" y="1785926"/>
            <a:ext cx="7740650" cy="584775"/>
          </a:xfrm>
          <a:prstGeom prst="rect">
            <a:avLst/>
          </a:prstGeom>
        </p:spPr>
        <p:txBody>
          <a:bodyPr wrap="square">
            <a:spAutoFit/>
          </a:bodyPr>
          <a:lstStyle/>
          <a:p>
            <a:pPr algn="ctr"/>
            <a:r>
              <a:rPr lang="es-CL" sz="1600" b="1" i="1" dirty="0">
                <a:latin typeface="Calibri" pitchFamily="34" charset="0"/>
              </a:rPr>
              <a:t>Si el fallo fuese favorable para Perú ¿Ustedes en su familia consideran que Chile debiese acatar la resolución del tribunal de la Haya?</a:t>
            </a:r>
            <a:r>
              <a:rPr lang="es-ES" sz="1600" b="1" i="1" dirty="0">
                <a:latin typeface="Calibri" pitchFamily="34" charset="0"/>
              </a:rPr>
              <a:t> </a:t>
            </a:r>
          </a:p>
        </p:txBody>
      </p:sp>
      <p:graphicFrame>
        <p:nvGraphicFramePr>
          <p:cNvPr id="7" name="4 Gráfico"/>
          <p:cNvGraphicFramePr/>
          <p:nvPr/>
        </p:nvGraphicFramePr>
        <p:xfrm>
          <a:off x="642910" y="2643182"/>
          <a:ext cx="7643866" cy="35719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5 Rectángulo"/>
          <p:cNvSpPr/>
          <p:nvPr/>
        </p:nvSpPr>
        <p:spPr>
          <a:xfrm>
            <a:off x="719782" y="1702549"/>
            <a:ext cx="7740650" cy="584775"/>
          </a:xfrm>
          <a:prstGeom prst="rect">
            <a:avLst/>
          </a:prstGeom>
        </p:spPr>
        <p:txBody>
          <a:bodyPr wrap="square">
            <a:spAutoFit/>
          </a:bodyPr>
          <a:lstStyle/>
          <a:p>
            <a:pPr algn="ctr"/>
            <a:r>
              <a:rPr lang="es-CL" sz="1600" b="1" i="1" dirty="0">
                <a:latin typeface="Calibri" pitchFamily="34" charset="0"/>
              </a:rPr>
              <a:t>Y si el fallo fuese favorable para Chile ¿Creen que Perú acatará la resolución del tribunal de la Haya?</a:t>
            </a:r>
            <a:r>
              <a:rPr lang="es-ES" sz="1600" b="1" i="1" dirty="0">
                <a:latin typeface="Calibri" pitchFamily="34" charset="0"/>
              </a:rPr>
              <a:t> </a:t>
            </a:r>
          </a:p>
        </p:txBody>
      </p:sp>
      <p:sp>
        <p:nvSpPr>
          <p:cNvPr id="7" name="Rectangle 3"/>
          <p:cNvSpPr txBox="1">
            <a:spLocks noChangeArrowheads="1"/>
          </p:cNvSpPr>
          <p:nvPr/>
        </p:nvSpPr>
        <p:spPr bwMode="auto">
          <a:xfrm>
            <a:off x="0" y="458118"/>
            <a:ext cx="5652120" cy="8826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Trebuchet MS" pitchFamily="34" charset="0"/>
              </a:defRPr>
            </a:lvl2pPr>
            <a:lvl3pPr algn="ctr" rtl="0" eaLnBrk="0" fontAlgn="base" hangingPunct="0">
              <a:spcBef>
                <a:spcPct val="0"/>
              </a:spcBef>
              <a:spcAft>
                <a:spcPct val="0"/>
              </a:spcAft>
              <a:defRPr sz="4400">
                <a:solidFill>
                  <a:schemeClr val="bg1"/>
                </a:solidFill>
                <a:latin typeface="Trebuchet MS" pitchFamily="34" charset="0"/>
              </a:defRPr>
            </a:lvl3pPr>
            <a:lvl4pPr algn="ctr" rtl="0" eaLnBrk="0" fontAlgn="base" hangingPunct="0">
              <a:spcBef>
                <a:spcPct val="0"/>
              </a:spcBef>
              <a:spcAft>
                <a:spcPct val="0"/>
              </a:spcAft>
              <a:defRPr sz="4400">
                <a:solidFill>
                  <a:schemeClr val="bg1"/>
                </a:solidFill>
                <a:latin typeface="Trebuchet MS" pitchFamily="34" charset="0"/>
              </a:defRPr>
            </a:lvl4pPr>
            <a:lvl5pPr algn="ctr" rtl="0" eaLnBrk="0" fontAlgn="base" hangingPunct="0">
              <a:spcBef>
                <a:spcPct val="0"/>
              </a:spcBef>
              <a:spcAft>
                <a:spcPct val="0"/>
              </a:spcAft>
              <a:defRPr sz="4400">
                <a:solidFill>
                  <a:schemeClr val="bg1"/>
                </a:solidFill>
                <a:latin typeface="Trebuchet MS" pitchFamily="34" charset="0"/>
              </a:defRPr>
            </a:lvl5pPr>
            <a:lvl6pPr marL="457200" algn="ctr" rtl="0" fontAlgn="base">
              <a:spcBef>
                <a:spcPct val="0"/>
              </a:spcBef>
              <a:spcAft>
                <a:spcPct val="0"/>
              </a:spcAft>
              <a:defRPr sz="4400">
                <a:solidFill>
                  <a:schemeClr val="bg1"/>
                </a:solidFill>
                <a:latin typeface="Trebuchet MS" pitchFamily="34" charset="0"/>
              </a:defRPr>
            </a:lvl6pPr>
            <a:lvl7pPr marL="914400" algn="ctr" rtl="0" fontAlgn="base">
              <a:spcBef>
                <a:spcPct val="0"/>
              </a:spcBef>
              <a:spcAft>
                <a:spcPct val="0"/>
              </a:spcAft>
              <a:defRPr sz="4400">
                <a:solidFill>
                  <a:schemeClr val="bg1"/>
                </a:solidFill>
                <a:latin typeface="Trebuchet MS" pitchFamily="34" charset="0"/>
              </a:defRPr>
            </a:lvl7pPr>
            <a:lvl8pPr marL="1371600" algn="ctr" rtl="0" fontAlgn="base">
              <a:spcBef>
                <a:spcPct val="0"/>
              </a:spcBef>
              <a:spcAft>
                <a:spcPct val="0"/>
              </a:spcAft>
              <a:defRPr sz="4400">
                <a:solidFill>
                  <a:schemeClr val="bg1"/>
                </a:solidFill>
                <a:latin typeface="Trebuchet MS" pitchFamily="34" charset="0"/>
              </a:defRPr>
            </a:lvl8pPr>
            <a:lvl9pPr marL="1828800" algn="ctr" rtl="0" fontAlgn="base">
              <a:spcBef>
                <a:spcPct val="0"/>
              </a:spcBef>
              <a:spcAft>
                <a:spcPct val="0"/>
              </a:spcAft>
              <a:defRPr sz="4400">
                <a:solidFill>
                  <a:schemeClr val="bg1"/>
                </a:solidFill>
                <a:latin typeface="Trebuchet MS" pitchFamily="34" charset="0"/>
              </a:defRPr>
            </a:lvl9pPr>
          </a:lstStyle>
          <a:p>
            <a:pPr eaLnBrk="1" hangingPunct="1"/>
            <a:r>
              <a:rPr lang="es-ES_tradnl" sz="2400" b="1" kern="0" dirty="0" smtClean="0">
                <a:latin typeface="Calibri" pitchFamily="34" charset="0"/>
              </a:rPr>
              <a:t>CONFLICTO LIMÍTROFE</a:t>
            </a:r>
          </a:p>
        </p:txBody>
      </p:sp>
      <p:graphicFrame>
        <p:nvGraphicFramePr>
          <p:cNvPr id="4" name="2 Gráfico"/>
          <p:cNvGraphicFramePr/>
          <p:nvPr/>
        </p:nvGraphicFramePr>
        <p:xfrm>
          <a:off x="785786" y="2428868"/>
          <a:ext cx="7715304" cy="378621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5 Rectángulo"/>
          <p:cNvSpPr/>
          <p:nvPr/>
        </p:nvSpPr>
        <p:spPr>
          <a:xfrm>
            <a:off x="755278" y="1702549"/>
            <a:ext cx="7633146" cy="584775"/>
          </a:xfrm>
          <a:prstGeom prst="rect">
            <a:avLst/>
          </a:prstGeom>
        </p:spPr>
        <p:txBody>
          <a:bodyPr wrap="square">
            <a:spAutoFit/>
          </a:bodyPr>
          <a:lstStyle/>
          <a:p>
            <a:pPr algn="ctr"/>
            <a:r>
              <a:rPr lang="es-CL" sz="1600" b="1" i="1" dirty="0">
                <a:latin typeface="Calibri" pitchFamily="34" charset="0"/>
              </a:rPr>
              <a:t>¿En su familia creen que la pobreza en Chile está disminuyendo, está igual, o está aumentando?</a:t>
            </a:r>
            <a:endParaRPr lang="es-ES" sz="1600" b="1" i="1" dirty="0">
              <a:latin typeface="Calibri" pitchFamily="34" charset="0"/>
            </a:endParaRPr>
          </a:p>
        </p:txBody>
      </p:sp>
      <p:sp>
        <p:nvSpPr>
          <p:cNvPr id="5" name="Rectangle 3"/>
          <p:cNvSpPr>
            <a:spLocks noGrp="1" noChangeArrowheads="1"/>
          </p:cNvSpPr>
          <p:nvPr>
            <p:ph type="title"/>
          </p:nvPr>
        </p:nvSpPr>
        <p:spPr>
          <a:xfrm>
            <a:off x="0" y="458118"/>
            <a:ext cx="5652120" cy="882650"/>
          </a:xfrm>
        </p:spPr>
        <p:txBody>
          <a:bodyPr/>
          <a:lstStyle/>
          <a:p>
            <a:pPr eaLnBrk="1" hangingPunct="1"/>
            <a:r>
              <a:rPr lang="es-ES_tradnl" sz="2400" b="1" dirty="0" smtClean="0">
                <a:latin typeface="Calibri" pitchFamily="34" charset="0"/>
              </a:rPr>
              <a:t>SITUACIÓN ECONÓMICA DEL PAÍS</a:t>
            </a:r>
          </a:p>
        </p:txBody>
      </p:sp>
      <p:graphicFrame>
        <p:nvGraphicFramePr>
          <p:cNvPr id="4" name="1 Gráfico"/>
          <p:cNvGraphicFramePr/>
          <p:nvPr/>
        </p:nvGraphicFramePr>
        <p:xfrm>
          <a:off x="571472" y="2571744"/>
          <a:ext cx="7929618" cy="378621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Rectangle 3"/>
          <p:cNvSpPr>
            <a:spLocks noGrp="1" noChangeArrowheads="1"/>
          </p:cNvSpPr>
          <p:nvPr>
            <p:ph type="title"/>
          </p:nvPr>
        </p:nvSpPr>
        <p:spPr>
          <a:xfrm>
            <a:off x="0" y="458118"/>
            <a:ext cx="5652120" cy="882650"/>
          </a:xfrm>
        </p:spPr>
        <p:txBody>
          <a:bodyPr/>
          <a:lstStyle/>
          <a:p>
            <a:pPr eaLnBrk="1" hangingPunct="1"/>
            <a:r>
              <a:rPr lang="es-ES_tradnl" sz="2400" b="1" dirty="0" smtClean="0">
                <a:latin typeface="Calibri" pitchFamily="34" charset="0"/>
              </a:rPr>
              <a:t>FICHA TÉCNICA</a:t>
            </a:r>
          </a:p>
        </p:txBody>
      </p:sp>
      <p:sp>
        <p:nvSpPr>
          <p:cNvPr id="7" name="Rectangle 2"/>
          <p:cNvSpPr txBox="1">
            <a:spLocks noChangeArrowheads="1"/>
          </p:cNvSpPr>
          <p:nvPr/>
        </p:nvSpPr>
        <p:spPr bwMode="auto">
          <a:xfrm>
            <a:off x="684684" y="2295029"/>
            <a:ext cx="7774632" cy="3968750"/>
          </a:xfrm>
          <a:prstGeom prst="rect">
            <a:avLst/>
          </a:prstGeom>
          <a:noFill/>
          <a:ln w="9525">
            <a:noFill/>
            <a:miter lim="800000"/>
            <a:headEnd/>
            <a:tailEnd/>
          </a:ln>
        </p:spPr>
        <p:txBody>
          <a:bodyPr>
            <a:normAutofit fontScale="85000" lnSpcReduction="10000"/>
          </a:bodyPr>
          <a:lstStyle/>
          <a:p>
            <a:pPr marL="342900" indent="-342900" algn="just" fontAlgn="base">
              <a:lnSpc>
                <a:spcPct val="160000"/>
              </a:lnSpc>
              <a:spcBef>
                <a:spcPct val="20000"/>
              </a:spcBef>
              <a:spcAft>
                <a:spcPct val="0"/>
              </a:spcAft>
              <a:buFontTx/>
              <a:buChar char="•"/>
              <a:defRPr/>
            </a:pPr>
            <a:r>
              <a:rPr lang="es-CL" dirty="0">
                <a:solidFill>
                  <a:srgbClr val="000000"/>
                </a:solidFill>
                <a:latin typeface="Calibri" pitchFamily="34" charset="0"/>
                <a:ea typeface="MS PGothic" pitchFamily="34" charset="-128"/>
              </a:rPr>
              <a:t>Estudio cuantitativo con aplicación de encuesta telefónica a </a:t>
            </a:r>
            <a:r>
              <a:rPr lang="es-CL" b="1" dirty="0" smtClean="0">
                <a:latin typeface="Calibri" pitchFamily="34" charset="0"/>
                <a:ea typeface="MS PGothic" pitchFamily="34" charset="-128"/>
              </a:rPr>
              <a:t>517</a:t>
            </a:r>
            <a:r>
              <a:rPr lang="es-CL" dirty="0" smtClean="0">
                <a:solidFill>
                  <a:srgbClr val="000000"/>
                </a:solidFill>
                <a:latin typeface="Calibri" pitchFamily="34" charset="0"/>
                <a:ea typeface="MS PGothic" pitchFamily="34" charset="-128"/>
              </a:rPr>
              <a:t> </a:t>
            </a:r>
            <a:r>
              <a:rPr lang="es-CL" dirty="0">
                <a:solidFill>
                  <a:srgbClr val="000000"/>
                </a:solidFill>
                <a:latin typeface="Calibri" pitchFamily="34" charset="0"/>
                <a:ea typeface="MS PGothic" pitchFamily="34" charset="-128"/>
              </a:rPr>
              <a:t>casos, a Nivel Nacional. </a:t>
            </a:r>
          </a:p>
          <a:p>
            <a:pPr marL="342900" indent="-342900" algn="just" fontAlgn="base">
              <a:lnSpc>
                <a:spcPct val="160000"/>
              </a:lnSpc>
              <a:spcBef>
                <a:spcPct val="20000"/>
              </a:spcBef>
              <a:spcAft>
                <a:spcPct val="0"/>
              </a:spcAft>
              <a:buFontTx/>
              <a:buChar char="•"/>
              <a:defRPr/>
            </a:pPr>
            <a:r>
              <a:rPr lang="es-CL" b="1" dirty="0" smtClean="0">
                <a:solidFill>
                  <a:srgbClr val="000000"/>
                </a:solidFill>
                <a:latin typeface="Calibri" pitchFamily="34" charset="0"/>
                <a:ea typeface="MS PGothic" pitchFamily="34" charset="-128"/>
              </a:rPr>
              <a:t>Universo</a:t>
            </a:r>
            <a:r>
              <a:rPr lang="es-CL" dirty="0">
                <a:solidFill>
                  <a:srgbClr val="000000"/>
                </a:solidFill>
                <a:latin typeface="Calibri" pitchFamily="34" charset="0"/>
                <a:ea typeface="MS PGothic" pitchFamily="34" charset="-128"/>
              </a:rPr>
              <a:t>: </a:t>
            </a:r>
            <a:r>
              <a:rPr lang="es-ES_tradnl" dirty="0">
                <a:solidFill>
                  <a:srgbClr val="000000"/>
                </a:solidFill>
                <a:latin typeface="Calibri" pitchFamily="34" charset="0"/>
                <a:ea typeface="MS PGothic" pitchFamily="34" charset="-128"/>
              </a:rPr>
              <a:t>Hogares que cuentan con conexión telefónica fija, de todas la regiones del país.</a:t>
            </a:r>
            <a:endParaRPr lang="es-CL" dirty="0">
              <a:solidFill>
                <a:srgbClr val="000000"/>
              </a:solidFill>
              <a:latin typeface="Calibri" pitchFamily="34" charset="0"/>
              <a:ea typeface="MS PGothic" pitchFamily="34" charset="-128"/>
            </a:endParaRPr>
          </a:p>
          <a:p>
            <a:pPr marL="342900" indent="-342900" algn="just" fontAlgn="base">
              <a:lnSpc>
                <a:spcPct val="160000"/>
              </a:lnSpc>
              <a:spcBef>
                <a:spcPct val="20000"/>
              </a:spcBef>
              <a:spcAft>
                <a:spcPct val="0"/>
              </a:spcAft>
              <a:buFontTx/>
              <a:buChar char="•"/>
              <a:defRPr/>
            </a:pPr>
            <a:r>
              <a:rPr lang="es-CL" b="1" dirty="0" smtClean="0">
                <a:solidFill>
                  <a:srgbClr val="000000"/>
                </a:solidFill>
                <a:latin typeface="Calibri" pitchFamily="34" charset="0"/>
                <a:ea typeface="MS PGothic" pitchFamily="34" charset="-128"/>
              </a:rPr>
              <a:t>Selección </a:t>
            </a:r>
            <a:r>
              <a:rPr lang="es-CL" b="1" dirty="0">
                <a:solidFill>
                  <a:srgbClr val="000000"/>
                </a:solidFill>
                <a:latin typeface="Calibri" pitchFamily="34" charset="0"/>
                <a:ea typeface="MS PGothic" pitchFamily="34" charset="-128"/>
              </a:rPr>
              <a:t>de la Muestra</a:t>
            </a:r>
            <a:r>
              <a:rPr lang="es-CL" dirty="0">
                <a:solidFill>
                  <a:srgbClr val="000000"/>
                </a:solidFill>
                <a:latin typeface="Calibri" pitchFamily="34" charset="0"/>
                <a:ea typeface="MS PGothic" pitchFamily="34" charset="-128"/>
              </a:rPr>
              <a:t>: </a:t>
            </a:r>
            <a:r>
              <a:rPr lang="es-CL" dirty="0" smtClean="0">
                <a:solidFill>
                  <a:srgbClr val="000000"/>
                </a:solidFill>
                <a:latin typeface="Calibri" pitchFamily="34" charset="0"/>
                <a:ea typeface="MS PGothic" pitchFamily="34" charset="-128"/>
              </a:rPr>
              <a:t>Muestreo </a:t>
            </a:r>
            <a:r>
              <a:rPr lang="es-CL" dirty="0">
                <a:solidFill>
                  <a:srgbClr val="000000"/>
                </a:solidFill>
                <a:latin typeface="Calibri" pitchFamily="34" charset="0"/>
                <a:ea typeface="MS PGothic" pitchFamily="34" charset="-128"/>
              </a:rPr>
              <a:t>sistemático de números de teléfonos residenciales.</a:t>
            </a:r>
          </a:p>
          <a:p>
            <a:pPr marL="342900" indent="-342900" algn="just" fontAlgn="base">
              <a:lnSpc>
                <a:spcPct val="160000"/>
              </a:lnSpc>
              <a:spcBef>
                <a:spcPct val="20000"/>
              </a:spcBef>
              <a:spcAft>
                <a:spcPct val="0"/>
              </a:spcAft>
              <a:buFontTx/>
              <a:buChar char="•"/>
              <a:defRPr/>
            </a:pPr>
            <a:r>
              <a:rPr lang="es-CL" b="1" dirty="0" smtClean="0">
                <a:solidFill>
                  <a:srgbClr val="000000"/>
                </a:solidFill>
                <a:latin typeface="Calibri" pitchFamily="34" charset="0"/>
                <a:ea typeface="MS PGothic" pitchFamily="34" charset="-128"/>
              </a:rPr>
              <a:t>Fecha </a:t>
            </a:r>
            <a:r>
              <a:rPr lang="es-CL" b="1" dirty="0">
                <a:solidFill>
                  <a:srgbClr val="000000"/>
                </a:solidFill>
                <a:latin typeface="Calibri" pitchFamily="34" charset="0"/>
                <a:ea typeface="MS PGothic" pitchFamily="34" charset="-128"/>
              </a:rPr>
              <a:t>de Terreno</a:t>
            </a:r>
            <a:r>
              <a:rPr lang="es-CL" dirty="0">
                <a:solidFill>
                  <a:srgbClr val="000000"/>
                </a:solidFill>
                <a:latin typeface="Calibri" pitchFamily="34" charset="0"/>
                <a:ea typeface="MS PGothic" pitchFamily="34" charset="-128"/>
              </a:rPr>
              <a:t>: Sábado </a:t>
            </a:r>
            <a:r>
              <a:rPr lang="es-CL" dirty="0" smtClean="0">
                <a:solidFill>
                  <a:srgbClr val="000000"/>
                </a:solidFill>
                <a:latin typeface="Calibri" pitchFamily="34" charset="0"/>
                <a:ea typeface="MS PGothic" pitchFamily="34" charset="-128"/>
              </a:rPr>
              <a:t>07 y </a:t>
            </a:r>
            <a:r>
              <a:rPr lang="es-CL" dirty="0">
                <a:solidFill>
                  <a:srgbClr val="000000"/>
                </a:solidFill>
                <a:latin typeface="Calibri" pitchFamily="34" charset="0"/>
                <a:ea typeface="MS PGothic" pitchFamily="34" charset="-128"/>
              </a:rPr>
              <a:t>domingo </a:t>
            </a:r>
            <a:r>
              <a:rPr lang="es-CL" dirty="0" smtClean="0">
                <a:solidFill>
                  <a:srgbClr val="000000"/>
                </a:solidFill>
                <a:latin typeface="Calibri" pitchFamily="34" charset="0"/>
                <a:ea typeface="MS PGothic" pitchFamily="34" charset="-128"/>
              </a:rPr>
              <a:t>08 </a:t>
            </a:r>
            <a:r>
              <a:rPr lang="es-CL" dirty="0">
                <a:solidFill>
                  <a:srgbClr val="000000"/>
                </a:solidFill>
                <a:latin typeface="Calibri" pitchFamily="34" charset="0"/>
                <a:ea typeface="MS PGothic" pitchFamily="34" charset="-128"/>
              </a:rPr>
              <a:t>de </a:t>
            </a:r>
            <a:r>
              <a:rPr lang="es-CL" dirty="0" smtClean="0">
                <a:solidFill>
                  <a:srgbClr val="000000"/>
                </a:solidFill>
                <a:latin typeface="Calibri" pitchFamily="34" charset="0"/>
                <a:ea typeface="MS PGothic" pitchFamily="34" charset="-128"/>
              </a:rPr>
              <a:t>diciembre de 2013.</a:t>
            </a:r>
            <a:endParaRPr lang="es-CL" dirty="0">
              <a:solidFill>
                <a:srgbClr val="000000"/>
              </a:solidFill>
              <a:latin typeface="Calibri" pitchFamily="34" charset="0"/>
              <a:ea typeface="MS PGothic" pitchFamily="34" charset="-128"/>
            </a:endParaRPr>
          </a:p>
          <a:p>
            <a:pPr marL="342900" indent="-342900" algn="just" fontAlgn="base">
              <a:lnSpc>
                <a:spcPct val="160000"/>
              </a:lnSpc>
              <a:spcBef>
                <a:spcPct val="20000"/>
              </a:spcBef>
              <a:spcAft>
                <a:spcPct val="0"/>
              </a:spcAft>
              <a:buFontTx/>
              <a:buChar char="•"/>
              <a:defRPr/>
            </a:pPr>
            <a:endParaRPr lang="es-CL" dirty="0">
              <a:solidFill>
                <a:srgbClr val="000000"/>
              </a:solidFill>
              <a:latin typeface="Calibri" pitchFamily="34" charset="0"/>
              <a:ea typeface="MS PGothic" pitchFamily="34" charset="-128"/>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ectangle 3"/>
          <p:cNvSpPr>
            <a:spLocks noGrp="1" noChangeArrowheads="1"/>
          </p:cNvSpPr>
          <p:nvPr>
            <p:ph type="title"/>
          </p:nvPr>
        </p:nvSpPr>
        <p:spPr>
          <a:xfrm>
            <a:off x="0" y="458118"/>
            <a:ext cx="5652120" cy="882650"/>
          </a:xfrm>
        </p:spPr>
        <p:txBody>
          <a:bodyPr/>
          <a:lstStyle/>
          <a:p>
            <a:pPr eaLnBrk="1" hangingPunct="1"/>
            <a:r>
              <a:rPr lang="es-ES_tradnl" sz="2400" b="1" dirty="0" smtClean="0">
                <a:latin typeface="Calibri" pitchFamily="34" charset="0"/>
              </a:rPr>
              <a:t>SITUACIÓN ECONÓMICA DEL PAÍS</a:t>
            </a:r>
          </a:p>
        </p:txBody>
      </p:sp>
      <p:sp>
        <p:nvSpPr>
          <p:cNvPr id="6" name="5 Rectángulo"/>
          <p:cNvSpPr/>
          <p:nvPr/>
        </p:nvSpPr>
        <p:spPr>
          <a:xfrm>
            <a:off x="755278" y="1702549"/>
            <a:ext cx="7633146" cy="584775"/>
          </a:xfrm>
          <a:prstGeom prst="rect">
            <a:avLst/>
          </a:prstGeom>
        </p:spPr>
        <p:txBody>
          <a:bodyPr wrap="square">
            <a:spAutoFit/>
          </a:bodyPr>
          <a:lstStyle/>
          <a:p>
            <a:pPr algn="ctr"/>
            <a:r>
              <a:rPr lang="es-CL" sz="1600" b="1" i="1" dirty="0">
                <a:latin typeface="Calibri" pitchFamily="34" charset="0"/>
              </a:rPr>
              <a:t>Y, en general, en su familia </a:t>
            </a:r>
            <a:r>
              <a:rPr lang="es-CL" sz="1600" b="1" i="1" dirty="0" smtClean="0">
                <a:latin typeface="Calibri" pitchFamily="34" charset="0"/>
              </a:rPr>
              <a:t>¿creen </a:t>
            </a:r>
            <a:r>
              <a:rPr lang="es-CL" sz="1600" b="1" i="1" dirty="0">
                <a:latin typeface="Calibri" pitchFamily="34" charset="0"/>
              </a:rPr>
              <a:t>que la desigualdad económica y social en Chile está disminuyendo, está igual, o está </a:t>
            </a:r>
            <a:r>
              <a:rPr lang="es-CL" sz="1600" b="1" i="1" dirty="0" smtClean="0">
                <a:latin typeface="Calibri" pitchFamily="34" charset="0"/>
              </a:rPr>
              <a:t>aumentando?</a:t>
            </a:r>
            <a:endParaRPr lang="es-ES" sz="1600" b="1" i="1" dirty="0">
              <a:latin typeface="Calibri" pitchFamily="34" charset="0"/>
            </a:endParaRPr>
          </a:p>
        </p:txBody>
      </p:sp>
      <p:graphicFrame>
        <p:nvGraphicFramePr>
          <p:cNvPr id="4" name="1 Gráfico"/>
          <p:cNvGraphicFramePr/>
          <p:nvPr/>
        </p:nvGraphicFramePr>
        <p:xfrm>
          <a:off x="1000100" y="2571744"/>
          <a:ext cx="6929486" cy="350046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Rectangle 2"/>
          <p:cNvSpPr>
            <a:spLocks noGrp="1" noChangeArrowheads="1"/>
          </p:cNvSpPr>
          <p:nvPr>
            <p:ph type="ctrTitle"/>
          </p:nvPr>
        </p:nvSpPr>
        <p:spPr>
          <a:xfrm>
            <a:off x="2698750" y="2071688"/>
            <a:ext cx="6659563" cy="2232025"/>
          </a:xfrm>
        </p:spPr>
        <p:txBody>
          <a:bodyPr/>
          <a:lstStyle/>
          <a:p>
            <a:pPr algn="l" eaLnBrk="1" hangingPunct="1"/>
            <a:r>
              <a:rPr lang="es-ES_tradnl" sz="3600" dirty="0" smtClean="0"/>
              <a:t>ENCUESTA COOPERATIVA IMAGINACCION</a:t>
            </a:r>
            <a:br>
              <a:rPr lang="es-ES_tradnl" sz="3600" dirty="0" smtClean="0"/>
            </a:br>
            <a:r>
              <a:rPr lang="es-ES_tradnl" sz="3600" dirty="0" smtClean="0"/>
              <a:t>UNIVERSIDAD CENTRAL</a:t>
            </a:r>
          </a:p>
        </p:txBody>
      </p:sp>
      <p:sp>
        <p:nvSpPr>
          <p:cNvPr id="6" name="Rectangle 3"/>
          <p:cNvSpPr txBox="1">
            <a:spLocks noChangeArrowheads="1"/>
          </p:cNvSpPr>
          <p:nvPr/>
        </p:nvSpPr>
        <p:spPr bwMode="auto">
          <a:xfrm>
            <a:off x="2740025" y="4077072"/>
            <a:ext cx="5903913" cy="12969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just">
              <a:spcBef>
                <a:spcPct val="20000"/>
              </a:spcBef>
              <a:defRPr/>
            </a:pPr>
            <a:r>
              <a:rPr lang="es-ES" kern="0" dirty="0" smtClean="0">
                <a:solidFill>
                  <a:srgbClr val="5F5F5F"/>
                </a:solidFill>
                <a:latin typeface="+mn-lt"/>
              </a:rPr>
              <a:t>Encuesta Cooperativa – Imaginaccion – Universidad Central.</a:t>
            </a:r>
          </a:p>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es-ES_tradnl" sz="2400" b="1" i="0" u="none" strike="noStrike" kern="0" cap="none" spc="0" normalizeH="0" baseline="0" noProof="0" dirty="0" smtClean="0">
                <a:ln>
                  <a:noFill/>
                </a:ln>
                <a:solidFill>
                  <a:srgbClr val="5F5F5F"/>
                </a:solidFill>
                <a:effectLst/>
                <a:uLnTx/>
                <a:uFillTx/>
                <a:latin typeface="+mn-lt"/>
                <a:ea typeface="+mn-ea"/>
                <a:cs typeface="+mn-cs"/>
              </a:rPr>
              <a:t>10 Diciembre 2013</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301162" y="188640"/>
            <a:ext cx="5134934" cy="1323439"/>
          </a:xfrm>
          <a:prstGeom prst="rect">
            <a:avLst/>
          </a:prstGeom>
        </p:spPr>
        <p:txBody>
          <a:bodyPr wrap="square">
            <a:spAutoFit/>
          </a:bodyPr>
          <a:lstStyle/>
          <a:p>
            <a:pPr lvl="0" algn="just"/>
            <a:r>
              <a:rPr lang="es-ES" sz="1600" b="1" dirty="0">
                <a:solidFill>
                  <a:schemeClr val="bg1"/>
                </a:solidFill>
                <a:latin typeface="Calibri" pitchFamily="34" charset="0"/>
              </a:rPr>
              <a:t>Como usted sabe, ya se han definido los países que conforman los grupos de la primera ronda del campeonato mundial de fútbol que se jugará en Brasil. En su familia, ¿piensan que Chile salió favorecido con el grupo que le tocó, o más bien piensan que salió perjudicado? </a:t>
            </a:r>
            <a:endParaRPr lang="es-CL" sz="1600" b="1" dirty="0">
              <a:solidFill>
                <a:schemeClr val="bg1"/>
              </a:solidFill>
              <a:latin typeface="Calibri" pitchFamily="34" charset="0"/>
            </a:endParaRPr>
          </a:p>
        </p:txBody>
      </p:sp>
      <p:graphicFrame>
        <p:nvGraphicFramePr>
          <p:cNvPr id="3" name="1 Gráfico"/>
          <p:cNvGraphicFramePr/>
          <p:nvPr/>
        </p:nvGraphicFramePr>
        <p:xfrm>
          <a:off x="1285852" y="2057400"/>
          <a:ext cx="6858048" cy="42291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38043220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301162" y="332656"/>
            <a:ext cx="5134934" cy="1077218"/>
          </a:xfrm>
          <a:prstGeom prst="rect">
            <a:avLst/>
          </a:prstGeom>
        </p:spPr>
        <p:txBody>
          <a:bodyPr wrap="square">
            <a:spAutoFit/>
          </a:bodyPr>
          <a:lstStyle/>
          <a:p>
            <a:pPr lvl="0" algn="just"/>
            <a:r>
              <a:rPr lang="es-CL" sz="1600" b="1" dirty="0">
                <a:solidFill>
                  <a:schemeClr val="bg1"/>
                </a:solidFill>
                <a:latin typeface="Calibri" pitchFamily="34" charset="0"/>
              </a:rPr>
              <a:t>Más allá que si piensan que salió favorecido o perjudicado, en su familia ¿piensan que Chile va a clasificar para la segunda ronda del mundial o piensan que no va a clasificar? </a:t>
            </a:r>
          </a:p>
        </p:txBody>
      </p:sp>
      <p:graphicFrame>
        <p:nvGraphicFramePr>
          <p:cNvPr id="3" name="1 Gráfico"/>
          <p:cNvGraphicFramePr/>
          <p:nvPr/>
        </p:nvGraphicFramePr>
        <p:xfrm>
          <a:off x="1357290" y="2285992"/>
          <a:ext cx="6572296" cy="342902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23205311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301162" y="332656"/>
            <a:ext cx="5134934" cy="1107996"/>
          </a:xfrm>
          <a:prstGeom prst="rect">
            <a:avLst/>
          </a:prstGeom>
        </p:spPr>
        <p:txBody>
          <a:bodyPr wrap="square">
            <a:spAutoFit/>
          </a:bodyPr>
          <a:lstStyle/>
          <a:p>
            <a:pPr lvl="0" algn="just"/>
            <a:r>
              <a:rPr lang="es-CL" sz="1600" b="1" dirty="0">
                <a:solidFill>
                  <a:schemeClr val="bg1"/>
                </a:solidFill>
                <a:latin typeface="Calibri" pitchFamily="34" charset="0"/>
              </a:rPr>
              <a:t>Y en su familia, ¿piensan que Chile tiene muchas posibilidades de llegar a la final del campeonato mundial de fútbol, tiene pocas posibilidades, o más bien piensan que no tiene ninguna posibilidad de llegar a la final?</a:t>
            </a:r>
          </a:p>
        </p:txBody>
      </p:sp>
      <p:graphicFrame>
        <p:nvGraphicFramePr>
          <p:cNvPr id="3" name="2 Gráfico"/>
          <p:cNvGraphicFramePr/>
          <p:nvPr/>
        </p:nvGraphicFramePr>
        <p:xfrm>
          <a:off x="1071538" y="2057400"/>
          <a:ext cx="7286676" cy="358617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19062999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Rectangle 3"/>
          <p:cNvSpPr>
            <a:spLocks noGrp="1" noChangeArrowheads="1"/>
          </p:cNvSpPr>
          <p:nvPr>
            <p:ph type="title"/>
          </p:nvPr>
        </p:nvSpPr>
        <p:spPr>
          <a:xfrm>
            <a:off x="539552" y="404664"/>
            <a:ext cx="4608512" cy="882650"/>
          </a:xfrm>
        </p:spPr>
        <p:txBody>
          <a:bodyPr/>
          <a:lstStyle/>
          <a:p>
            <a:pPr algn="just" eaLnBrk="1" hangingPunct="1"/>
            <a:r>
              <a:rPr lang="es-ES_tradnl" sz="1800" b="1" dirty="0" smtClean="0">
                <a:latin typeface="Calibri" pitchFamily="34" charset="0"/>
              </a:rPr>
              <a:t>Con respecto a los temas relacionados con Educación…</a:t>
            </a:r>
          </a:p>
        </p:txBody>
      </p:sp>
      <p:sp>
        <p:nvSpPr>
          <p:cNvPr id="6" name="5 CuadroTexto"/>
          <p:cNvSpPr txBox="1"/>
          <p:nvPr/>
        </p:nvSpPr>
        <p:spPr>
          <a:xfrm>
            <a:off x="755576" y="1866310"/>
            <a:ext cx="7632000" cy="338554"/>
          </a:xfrm>
          <a:prstGeom prst="rect">
            <a:avLst/>
          </a:prstGeom>
          <a:noFill/>
        </p:spPr>
        <p:txBody>
          <a:bodyPr wrap="square" rtlCol="0">
            <a:spAutoFit/>
          </a:bodyPr>
          <a:lstStyle/>
          <a:p>
            <a:pPr algn="ctr"/>
            <a:r>
              <a:rPr lang="es-ES" sz="1600" b="1" i="1" dirty="0" smtClean="0">
                <a:latin typeface="Calibri" pitchFamily="34" charset="0"/>
              </a:rPr>
              <a:t>En su familia ¿están a favor o en contra de las demandas de los estudiantes?</a:t>
            </a:r>
            <a:endParaRPr lang="es-ES" sz="1600" b="1" i="1" dirty="0">
              <a:latin typeface="Calibri" pitchFamily="34" charset="0"/>
            </a:endParaRPr>
          </a:p>
        </p:txBody>
      </p:sp>
      <p:graphicFrame>
        <p:nvGraphicFramePr>
          <p:cNvPr id="5" name="2 Gráfico"/>
          <p:cNvGraphicFramePr/>
          <p:nvPr/>
        </p:nvGraphicFramePr>
        <p:xfrm>
          <a:off x="1357290" y="2714620"/>
          <a:ext cx="6858048" cy="342902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5 CuadroTexto"/>
          <p:cNvSpPr txBox="1"/>
          <p:nvPr/>
        </p:nvSpPr>
        <p:spPr>
          <a:xfrm>
            <a:off x="755576" y="1866310"/>
            <a:ext cx="7632000" cy="338554"/>
          </a:xfrm>
          <a:prstGeom prst="rect">
            <a:avLst/>
          </a:prstGeom>
          <a:noFill/>
        </p:spPr>
        <p:txBody>
          <a:bodyPr wrap="square" rtlCol="0">
            <a:spAutoFit/>
          </a:bodyPr>
          <a:lstStyle/>
          <a:p>
            <a:pPr algn="ctr"/>
            <a:r>
              <a:rPr lang="es-ES" sz="1600" b="1" i="1" dirty="0" smtClean="0">
                <a:latin typeface="Calibri" pitchFamily="34" charset="0"/>
              </a:rPr>
              <a:t>En su familia ¿están a favor o en contra de las marchas de los estudiantes?</a:t>
            </a:r>
            <a:endParaRPr lang="es-ES" sz="1600" b="1" i="1" dirty="0">
              <a:latin typeface="Calibri" pitchFamily="34" charset="0"/>
            </a:endParaRPr>
          </a:p>
        </p:txBody>
      </p:sp>
      <p:sp>
        <p:nvSpPr>
          <p:cNvPr id="5" name="Rectangle 3"/>
          <p:cNvSpPr>
            <a:spLocks noGrp="1" noChangeArrowheads="1"/>
          </p:cNvSpPr>
          <p:nvPr>
            <p:ph type="title"/>
          </p:nvPr>
        </p:nvSpPr>
        <p:spPr>
          <a:xfrm>
            <a:off x="539552" y="404664"/>
            <a:ext cx="4608512" cy="882650"/>
          </a:xfrm>
        </p:spPr>
        <p:txBody>
          <a:bodyPr/>
          <a:lstStyle/>
          <a:p>
            <a:pPr algn="just" eaLnBrk="1" hangingPunct="1"/>
            <a:r>
              <a:rPr lang="es-ES_tradnl" sz="1800" b="1" dirty="0" smtClean="0">
                <a:latin typeface="Calibri" pitchFamily="34" charset="0"/>
              </a:rPr>
              <a:t>Con respecto a los temas relacionados con Educación…</a:t>
            </a:r>
          </a:p>
        </p:txBody>
      </p:sp>
      <p:graphicFrame>
        <p:nvGraphicFramePr>
          <p:cNvPr id="4" name="3 Gráfico"/>
          <p:cNvGraphicFramePr/>
          <p:nvPr/>
        </p:nvGraphicFramePr>
        <p:xfrm>
          <a:off x="928662" y="2571744"/>
          <a:ext cx="7358114" cy="385765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Rectangle 3"/>
          <p:cNvSpPr>
            <a:spLocks noGrp="1" noChangeArrowheads="1"/>
          </p:cNvSpPr>
          <p:nvPr>
            <p:ph type="title"/>
          </p:nvPr>
        </p:nvSpPr>
        <p:spPr>
          <a:xfrm>
            <a:off x="539552" y="188640"/>
            <a:ext cx="4608512" cy="1440160"/>
          </a:xfrm>
        </p:spPr>
        <p:txBody>
          <a:bodyPr/>
          <a:lstStyle/>
          <a:p>
            <a:pPr algn="just" eaLnBrk="1" hangingPunct="1"/>
            <a:r>
              <a:rPr lang="es-CL" sz="1800" b="1" dirty="0" smtClean="0">
                <a:latin typeface="Calibri" pitchFamily="34" charset="0"/>
              </a:rPr>
              <a:t>En los últimos años junto con el movimiento de los estudiantes se han generado otros movimientos sociales, en ese sentido</a:t>
            </a:r>
            <a:endParaRPr lang="es-CL" sz="1800" b="1" dirty="0">
              <a:latin typeface="Calibri" pitchFamily="34" charset="0"/>
            </a:endParaRPr>
          </a:p>
        </p:txBody>
      </p:sp>
      <p:sp>
        <p:nvSpPr>
          <p:cNvPr id="3" name="2 CuadroTexto"/>
          <p:cNvSpPr txBox="1"/>
          <p:nvPr/>
        </p:nvSpPr>
        <p:spPr>
          <a:xfrm>
            <a:off x="755576" y="1866310"/>
            <a:ext cx="7632000" cy="338554"/>
          </a:xfrm>
          <a:prstGeom prst="rect">
            <a:avLst/>
          </a:prstGeom>
          <a:noFill/>
        </p:spPr>
        <p:txBody>
          <a:bodyPr wrap="square" rtlCol="0">
            <a:spAutoFit/>
          </a:bodyPr>
          <a:lstStyle/>
          <a:p>
            <a:pPr algn="ctr"/>
            <a:r>
              <a:rPr lang="es-CL" sz="1600" b="1" i="1" dirty="0">
                <a:latin typeface="Calibri" pitchFamily="34" charset="0"/>
              </a:rPr>
              <a:t>En su </a:t>
            </a:r>
            <a:r>
              <a:rPr lang="es-CL" sz="1600" b="1" i="1" dirty="0" smtClean="0">
                <a:latin typeface="Calibri" pitchFamily="34" charset="0"/>
              </a:rPr>
              <a:t>familia,  están </a:t>
            </a:r>
            <a:r>
              <a:rPr lang="es-CL" sz="1600" b="1" i="1" dirty="0">
                <a:latin typeface="Calibri" pitchFamily="34" charset="0"/>
              </a:rPr>
              <a:t>a favor o en contra </a:t>
            </a:r>
            <a:r>
              <a:rPr lang="es-CL" sz="1600" b="1" i="1" dirty="0" smtClean="0">
                <a:latin typeface="Calibri" pitchFamily="34" charset="0"/>
              </a:rPr>
              <a:t>de las demandas en contra de </a:t>
            </a:r>
            <a:r>
              <a:rPr lang="es-CL" sz="1600" b="1" i="1" dirty="0" err="1" smtClean="0">
                <a:latin typeface="Calibri" pitchFamily="34" charset="0"/>
              </a:rPr>
              <a:t>Hidroaysén</a:t>
            </a:r>
            <a:r>
              <a:rPr lang="es-ES" sz="1600" b="1" i="1" dirty="0" smtClean="0">
                <a:latin typeface="Calibri" pitchFamily="34" charset="0"/>
              </a:rPr>
              <a:t>?</a:t>
            </a:r>
            <a:endParaRPr lang="es-ES" sz="1600" b="1" i="1" dirty="0">
              <a:latin typeface="Calibri" pitchFamily="34" charset="0"/>
            </a:endParaRPr>
          </a:p>
        </p:txBody>
      </p:sp>
      <p:graphicFrame>
        <p:nvGraphicFramePr>
          <p:cNvPr id="4" name="3 Gráfico"/>
          <p:cNvGraphicFramePr/>
          <p:nvPr/>
        </p:nvGraphicFramePr>
        <p:xfrm>
          <a:off x="714348" y="2500306"/>
          <a:ext cx="7215238" cy="35719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3"/>
          <p:cNvSpPr>
            <a:spLocks noGrp="1" noChangeArrowheads="1"/>
          </p:cNvSpPr>
          <p:nvPr>
            <p:ph type="title"/>
          </p:nvPr>
        </p:nvSpPr>
        <p:spPr>
          <a:xfrm>
            <a:off x="539552" y="188640"/>
            <a:ext cx="4608512" cy="1440160"/>
          </a:xfrm>
        </p:spPr>
        <p:txBody>
          <a:bodyPr/>
          <a:lstStyle/>
          <a:p>
            <a:pPr algn="just" eaLnBrk="1" hangingPunct="1"/>
            <a:r>
              <a:rPr lang="es-CL" sz="1800" b="1" dirty="0" smtClean="0">
                <a:latin typeface="Calibri" pitchFamily="34" charset="0"/>
              </a:rPr>
              <a:t>En los últimos años junto con el movimiento de los estudiantes se han generado otros movimientos sociales, en ese sentido</a:t>
            </a:r>
            <a:endParaRPr lang="es-CL" sz="1800" b="1" dirty="0">
              <a:latin typeface="Calibri" pitchFamily="34" charset="0"/>
            </a:endParaRPr>
          </a:p>
        </p:txBody>
      </p:sp>
      <p:sp>
        <p:nvSpPr>
          <p:cNvPr id="3" name="2 CuadroTexto"/>
          <p:cNvSpPr txBox="1"/>
          <p:nvPr/>
        </p:nvSpPr>
        <p:spPr>
          <a:xfrm>
            <a:off x="755576" y="1866310"/>
            <a:ext cx="7632000" cy="338554"/>
          </a:xfrm>
          <a:prstGeom prst="rect">
            <a:avLst/>
          </a:prstGeom>
          <a:noFill/>
        </p:spPr>
        <p:txBody>
          <a:bodyPr wrap="square" rtlCol="0">
            <a:spAutoFit/>
          </a:bodyPr>
          <a:lstStyle/>
          <a:p>
            <a:pPr algn="ctr"/>
            <a:r>
              <a:rPr lang="es-CL" sz="1600" b="1" i="1" dirty="0">
                <a:latin typeface="Calibri" pitchFamily="34" charset="0"/>
              </a:rPr>
              <a:t>En su </a:t>
            </a:r>
            <a:r>
              <a:rPr lang="es-CL" sz="1600" b="1" i="1" dirty="0" smtClean="0">
                <a:latin typeface="Calibri" pitchFamily="34" charset="0"/>
              </a:rPr>
              <a:t>familia,  están </a:t>
            </a:r>
            <a:r>
              <a:rPr lang="es-CL" sz="1600" b="1" i="1" dirty="0">
                <a:latin typeface="Calibri" pitchFamily="34" charset="0"/>
              </a:rPr>
              <a:t>a favor o en contra </a:t>
            </a:r>
            <a:r>
              <a:rPr lang="es-CL" sz="1600" b="1" i="1" dirty="0" smtClean="0">
                <a:latin typeface="Calibri" pitchFamily="34" charset="0"/>
              </a:rPr>
              <a:t>de las demandas de los mapuches</a:t>
            </a:r>
            <a:r>
              <a:rPr lang="es-ES" sz="1600" b="1" i="1" dirty="0" smtClean="0">
                <a:latin typeface="Calibri" pitchFamily="34" charset="0"/>
              </a:rPr>
              <a:t>?</a:t>
            </a:r>
            <a:endParaRPr lang="es-ES" sz="1600" b="1" i="1" dirty="0">
              <a:latin typeface="Calibri" pitchFamily="34" charset="0"/>
            </a:endParaRPr>
          </a:p>
        </p:txBody>
      </p:sp>
      <p:graphicFrame>
        <p:nvGraphicFramePr>
          <p:cNvPr id="6" name="2 Gráfico"/>
          <p:cNvGraphicFramePr/>
          <p:nvPr/>
        </p:nvGraphicFramePr>
        <p:xfrm>
          <a:off x="1214414" y="2285992"/>
          <a:ext cx="7000924" cy="392909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Diseño predeterminado">
  <a:themeElements>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8081</TotalTime>
  <Words>698</Words>
  <Application>Microsoft Office PowerPoint</Application>
  <PresentationFormat>Presentación en pantalla (4:3)</PresentationFormat>
  <Paragraphs>97</Paragraphs>
  <Slides>21</Slides>
  <Notes>2</Notes>
  <HiddenSlides>0</HiddenSlides>
  <MMClips>0</MMClips>
  <ScaleCrop>false</ScaleCrop>
  <HeadingPairs>
    <vt:vector size="4" baseType="variant">
      <vt:variant>
        <vt:lpstr>Tema</vt:lpstr>
      </vt:variant>
      <vt:variant>
        <vt:i4>1</vt:i4>
      </vt:variant>
      <vt:variant>
        <vt:lpstr>Títulos de diapositiva</vt:lpstr>
      </vt:variant>
      <vt:variant>
        <vt:i4>21</vt:i4>
      </vt:variant>
    </vt:vector>
  </HeadingPairs>
  <TitlesOfParts>
    <vt:vector size="22" baseType="lpstr">
      <vt:lpstr>Diseño predeterminado</vt:lpstr>
      <vt:lpstr>ENCUESTA COOPERATIVA IMAGINACCION UNIVERSIDAD CENTRAL</vt:lpstr>
      <vt:lpstr>FICHA TÉCNICA</vt:lpstr>
      <vt:lpstr>Diapositiva 3</vt:lpstr>
      <vt:lpstr>Diapositiva 4</vt:lpstr>
      <vt:lpstr>Diapositiva 5</vt:lpstr>
      <vt:lpstr>Con respecto a los temas relacionados con Educación…</vt:lpstr>
      <vt:lpstr>Con respecto a los temas relacionados con Educación…</vt:lpstr>
      <vt:lpstr>En los últimos años junto con el movimiento de los estudiantes se han generado otros movimientos sociales, en ese sentido</vt:lpstr>
      <vt:lpstr>En los últimos años junto con el movimiento de los estudiantes se han generado otros movimientos sociales, en ese sentido</vt:lpstr>
      <vt:lpstr>En los últimos años junto con el movimiento de los estudiantes se han generado otros movimientos sociales, en ese sentido</vt:lpstr>
      <vt:lpstr>En los últimos años junto con el movimiento de los estudiantes se han generado otros movimientos sociales, en ese sentido</vt:lpstr>
      <vt:lpstr>EVALUACIÓN</vt:lpstr>
      <vt:lpstr>EVALUACIÓN</vt:lpstr>
      <vt:lpstr>EVALUACIÓN</vt:lpstr>
      <vt:lpstr>EVALUACIÓN</vt:lpstr>
      <vt:lpstr>EVALUACIÓN</vt:lpstr>
      <vt:lpstr>CONFLICTO LIMÍTROFE</vt:lpstr>
      <vt:lpstr>Diapositiva 18</vt:lpstr>
      <vt:lpstr>SITUACIÓN ECONÓMICA DEL PAÍS</vt:lpstr>
      <vt:lpstr>SITUACIÓN ECONÓMICA DEL PAÍS</vt:lpstr>
      <vt:lpstr>ENCUESTA COOPERATIVA IMAGINACCION UNIVERSIDAD CENTRAL</vt:lpstr>
    </vt:vector>
  </TitlesOfParts>
  <Company>NITA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INTENCIÓN DE VOTO: ¿Qué indicadores utilizamos para observar la desición de los electores?</dc:title>
  <dc:creator>NITA</dc:creator>
  <cp:lastModifiedBy>Carlos Vergara</cp:lastModifiedBy>
  <cp:revision>524</cp:revision>
  <dcterms:created xsi:type="dcterms:W3CDTF">2011-07-01T15:29:30Z</dcterms:created>
  <dcterms:modified xsi:type="dcterms:W3CDTF">2013-12-09T16:04:29Z</dcterms:modified>
</cp:coreProperties>
</file>